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Clear Sans Regular" charset="1" panose="020B0503030202020304"/>
      <p:regular r:id="rId11"/>
    </p:embeddedFont>
    <p:embeddedFont>
      <p:font typeface="Clear Sans Regular Bold" charset="1" panose="020B0603030202020304"/>
      <p:regular r:id="rId12"/>
    </p:embeddedFont>
    <p:embeddedFont>
      <p:font typeface="Clear Sans Regular Italics" charset="1" panose="020B0503030202090304"/>
      <p:regular r:id="rId13"/>
    </p:embeddedFont>
    <p:embeddedFont>
      <p:font typeface="Clear Sans Regular Bold Italics" charset="1" panose="020B0603030202090304"/>
      <p:regular r:id="rId14"/>
    </p:embeddedFont>
    <p:embeddedFont>
      <p:font typeface="Big Shoulders Display" charset="1" panose="00000000000000000000"/>
      <p:regular r:id="rId15"/>
    </p:embeddedFont>
    <p:embeddedFont>
      <p:font typeface="Big Shoulders Display Bold" charset="1" panose="00000000000000000000"/>
      <p:regular r:id="rId16"/>
    </p:embeddedFont>
    <p:embeddedFont>
      <p:font typeface="Agrandir" charset="1" panose="00000500000000000000"/>
      <p:regular r:id="rId17"/>
    </p:embeddedFont>
    <p:embeddedFont>
      <p:font typeface="Agrandir Bold" charset="1" panose="00000800000000000000"/>
      <p:regular r:id="rId18"/>
    </p:embeddedFont>
    <p:embeddedFont>
      <p:font typeface="Agrandir Italics" charset="1" panose="00000500000000000000"/>
      <p:regular r:id="rId19"/>
    </p:embeddedFont>
    <p:embeddedFont>
      <p:font typeface="Agrandir Bold Italics" charset="1" panose="000008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jpeg" Type="http://schemas.openxmlformats.org/officeDocument/2006/relationships/image"/><Relationship Id="rId11" Target="../media/image56.png" Type="http://schemas.openxmlformats.org/officeDocument/2006/relationships/image"/><Relationship Id="rId2" Target="../media/image49.jpeg" Type="http://schemas.openxmlformats.org/officeDocument/2006/relationships/image"/><Relationship Id="rId3" Target="../media/image50.jpeg" Type="http://schemas.openxmlformats.org/officeDocument/2006/relationships/image"/><Relationship Id="rId4" Target="../media/image51.jpeg" Type="http://schemas.openxmlformats.org/officeDocument/2006/relationships/image"/><Relationship Id="rId5" Target="../media/image52.jpeg" Type="http://schemas.openxmlformats.org/officeDocument/2006/relationships/image"/><Relationship Id="rId6" Target="../media/image53.jpeg" Type="http://schemas.openxmlformats.org/officeDocument/2006/relationships/image"/><Relationship Id="rId7" Target="../media/image54.jpe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jpeg" Type="http://schemas.openxmlformats.org/officeDocument/2006/relationships/image"/><Relationship Id="rId11" Target="../media/image64.jpeg" Type="http://schemas.openxmlformats.org/officeDocument/2006/relationships/image"/><Relationship Id="rId2" Target="../media/image57.jpeg" Type="http://schemas.openxmlformats.org/officeDocument/2006/relationships/image"/><Relationship Id="rId3" Target="../media/image58.jpeg" Type="http://schemas.openxmlformats.org/officeDocument/2006/relationships/image"/><Relationship Id="rId4" Target="../media/image59.jpeg" Type="http://schemas.openxmlformats.org/officeDocument/2006/relationships/image"/><Relationship Id="rId5" Target="../media/image60.jpeg" Type="http://schemas.openxmlformats.org/officeDocument/2006/relationships/image"/><Relationship Id="rId6" Target="../media/image61.jpeg" Type="http://schemas.openxmlformats.org/officeDocument/2006/relationships/image"/><Relationship Id="rId7" Target="../media/image62.jpe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0.png" Type="http://schemas.openxmlformats.org/officeDocument/2006/relationships/image"/><Relationship Id="rId7"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415" r="34" b="0"/>
          <a:stretch>
            <a:fillRect/>
          </a:stretch>
        </p:blipFill>
        <p:spPr>
          <a:xfrm flipH="false" flipV="false" rot="-5400000">
            <a:off x="-119725" y="-1950697"/>
            <a:ext cx="18442820" cy="1837263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8261422" y="1350244"/>
            <a:ext cx="1765157" cy="1765157"/>
          </a:xfrm>
          <a:prstGeom prst="rect">
            <a:avLst/>
          </a:prstGeom>
        </p:spPr>
      </p:pic>
      <p:sp>
        <p:nvSpPr>
          <p:cNvPr name="TextBox 5" id="5"/>
          <p:cNvSpPr txBox="true"/>
          <p:nvPr/>
        </p:nvSpPr>
        <p:spPr>
          <a:xfrm rot="0">
            <a:off x="3309661" y="3505925"/>
            <a:ext cx="11668679" cy="993775"/>
          </a:xfrm>
          <a:prstGeom prst="rect">
            <a:avLst/>
          </a:prstGeom>
        </p:spPr>
        <p:txBody>
          <a:bodyPr anchor="t" rtlCol="false" tIns="0" lIns="0" bIns="0" rIns="0">
            <a:spAutoFit/>
          </a:bodyPr>
          <a:lstStyle/>
          <a:p>
            <a:pPr algn="ctr" marL="0" indent="0" lvl="0">
              <a:lnSpc>
                <a:spcPts val="7700"/>
              </a:lnSpc>
              <a:spcBef>
                <a:spcPct val="0"/>
              </a:spcBef>
            </a:pPr>
            <a:r>
              <a:rPr lang="en-US" sz="7000">
                <a:solidFill>
                  <a:srgbClr val="FFFFFF"/>
                </a:solidFill>
                <a:latin typeface="Hammersmith One"/>
              </a:rPr>
              <a:t>IOT Based Smart Aquarium</a:t>
            </a:r>
          </a:p>
        </p:txBody>
      </p:sp>
      <p:sp>
        <p:nvSpPr>
          <p:cNvPr name="TextBox 6" id="6"/>
          <p:cNvSpPr txBox="true"/>
          <p:nvPr/>
        </p:nvSpPr>
        <p:spPr>
          <a:xfrm rot="0">
            <a:off x="5508317" y="4878231"/>
            <a:ext cx="7355997" cy="4114800"/>
          </a:xfrm>
          <a:prstGeom prst="rect">
            <a:avLst/>
          </a:prstGeom>
        </p:spPr>
        <p:txBody>
          <a:bodyPr anchor="t" rtlCol="false" tIns="0" lIns="0" bIns="0" rIns="0">
            <a:spAutoFit/>
          </a:bodyPr>
          <a:lstStyle/>
          <a:p>
            <a:pPr algn="ctr">
              <a:lnSpc>
                <a:spcPts val="3600"/>
              </a:lnSpc>
            </a:pPr>
            <a:r>
              <a:rPr lang="en-US" sz="3000">
                <a:solidFill>
                  <a:srgbClr val="FFFFFF"/>
                </a:solidFill>
                <a:latin typeface="Clear Sans Regular"/>
              </a:rPr>
              <a:t>by GROUP 8</a:t>
            </a:r>
          </a:p>
          <a:p>
            <a:pPr algn="ctr">
              <a:lnSpc>
                <a:spcPts val="3600"/>
              </a:lnSpc>
            </a:pPr>
          </a:p>
          <a:p>
            <a:pPr algn="ctr">
              <a:lnSpc>
                <a:spcPts val="3600"/>
              </a:lnSpc>
            </a:pPr>
            <a:r>
              <a:rPr lang="en-US" sz="3000">
                <a:solidFill>
                  <a:srgbClr val="FFFFFF"/>
                </a:solidFill>
                <a:latin typeface="Clear Sans Regular"/>
              </a:rPr>
              <a:t>Group Members :-</a:t>
            </a:r>
          </a:p>
          <a:p>
            <a:pPr algn="ctr">
              <a:lnSpc>
                <a:spcPts val="3600"/>
              </a:lnSpc>
            </a:pPr>
            <a:r>
              <a:rPr lang="en-US" sz="3000">
                <a:solidFill>
                  <a:srgbClr val="FFFFFF"/>
                </a:solidFill>
                <a:latin typeface="Clear Sans Regular"/>
              </a:rPr>
              <a:t>Aryan Kumar - 190185</a:t>
            </a:r>
          </a:p>
          <a:p>
            <a:pPr algn="ctr">
              <a:lnSpc>
                <a:spcPts val="3600"/>
              </a:lnSpc>
            </a:pPr>
            <a:r>
              <a:rPr lang="en-US" sz="3000">
                <a:solidFill>
                  <a:srgbClr val="FFFFFF"/>
                </a:solidFill>
                <a:latin typeface="Clear Sans Regular"/>
              </a:rPr>
              <a:t>Naveen Kumar Mathur - 190535  </a:t>
            </a:r>
          </a:p>
          <a:p>
            <a:pPr algn="ctr">
              <a:lnSpc>
                <a:spcPts val="3600"/>
              </a:lnSpc>
            </a:pPr>
            <a:r>
              <a:rPr lang="en-US" sz="3000">
                <a:solidFill>
                  <a:srgbClr val="FFFFFF"/>
                </a:solidFill>
                <a:latin typeface="Clear Sans Regular"/>
              </a:rPr>
              <a:t>         Amit Kumar Singh - 190117                   </a:t>
            </a:r>
          </a:p>
          <a:p>
            <a:pPr algn="ctr">
              <a:lnSpc>
                <a:spcPts val="3600"/>
              </a:lnSpc>
            </a:pPr>
            <a:r>
              <a:rPr lang="en-US" sz="3000">
                <a:solidFill>
                  <a:srgbClr val="FFFFFF"/>
                </a:solidFill>
                <a:latin typeface="Clear Sans Regular"/>
              </a:rPr>
              <a:t>Prince Kumar Ahirwar - 190646</a:t>
            </a:r>
          </a:p>
          <a:p>
            <a:pPr algn="ctr">
              <a:lnSpc>
                <a:spcPts val="3600"/>
              </a:lnSpc>
            </a:pPr>
            <a:r>
              <a:rPr lang="en-US" sz="3000">
                <a:solidFill>
                  <a:srgbClr val="FFFFFF"/>
                </a:solidFill>
                <a:latin typeface="Clear Sans Regular"/>
              </a:rPr>
              <a:t>Aman Raw - 190108</a:t>
            </a:r>
          </a:p>
          <a:p>
            <a:pPr algn="ctr" marL="0" indent="0" lvl="0">
              <a:lnSpc>
                <a:spcPts val="360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253381" y="1619913"/>
            <a:ext cx="8771798" cy="1358901"/>
            <a:chOff x="0" y="0"/>
            <a:chExt cx="11695731" cy="18118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The pH and TDS level in Aquarium is monitored and collected from corresponding sensors. pH sensor measures the activity of hydrogen ion in a solution where as TDS measures the concentration of Total Dissolved solids in parts per million (ppm).</a:t>
              </a:r>
            </a:p>
          </p:txBody>
        </p:sp>
      </p:grpSp>
      <p:grpSp>
        <p:nvGrpSpPr>
          <p:cNvPr name="Group 6" id="6"/>
          <p:cNvGrpSpPr/>
          <p:nvPr/>
        </p:nvGrpSpPr>
        <p:grpSpPr>
          <a:xfrm rot="0">
            <a:off x="8253381" y="3845589"/>
            <a:ext cx="8771798" cy="654051"/>
            <a:chOff x="0" y="0"/>
            <a:chExt cx="11695731" cy="872067"/>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40137"/>
              <a:ext cx="532260" cy="532712"/>
            </a:xfrm>
            <a:prstGeom prst="rect">
              <a:avLst/>
            </a:prstGeom>
          </p:spPr>
        </p:pic>
        <p:sp>
          <p:nvSpPr>
            <p:cNvPr name="TextBox 8" id="8"/>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Collected data is transfered to Rasberry pi. It is programmed in such a way that if pH and TDS levels are ideal the algorithm will stop.</a:t>
              </a:r>
            </a:p>
          </p:txBody>
        </p:sp>
      </p:grpSp>
      <p:grpSp>
        <p:nvGrpSpPr>
          <p:cNvPr name="Group 9" id="9"/>
          <p:cNvGrpSpPr/>
          <p:nvPr/>
        </p:nvGrpSpPr>
        <p:grpSpPr>
          <a:xfrm rot="0">
            <a:off x="8253381" y="5363289"/>
            <a:ext cx="8771798" cy="654051"/>
            <a:chOff x="0" y="0"/>
            <a:chExt cx="11695731" cy="872067"/>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1" id="11"/>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If it exceeds or fall below the ideal level, it sends an SMS alert to the user mobile phone by using GSM Module.</a:t>
              </a:r>
            </a:p>
          </p:txBody>
        </p:sp>
      </p:grpSp>
      <p:grpSp>
        <p:nvGrpSpPr>
          <p:cNvPr name="Group 12" id="12"/>
          <p:cNvGrpSpPr/>
          <p:nvPr/>
        </p:nvGrpSpPr>
        <p:grpSpPr>
          <a:xfrm rot="0">
            <a:off x="8253381" y="6880990"/>
            <a:ext cx="8771798" cy="1711326"/>
            <a:chOff x="0" y="0"/>
            <a:chExt cx="11695731" cy="2281767"/>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4" id="14"/>
            <p:cNvSpPr txBox="true"/>
            <p:nvPr/>
          </p:nvSpPr>
          <p:spPr>
            <a:xfrm rot="0">
              <a:off x="1093551" y="-38100"/>
              <a:ext cx="10602180" cy="23198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GSM (Global System for Mobile Communication) is a digital cellular technology used for transmitting mobile voice and data services. It uses Time Division Multiple Access (TDMA) transmission method. It supports data transfer speed of 9.6 Kbps allowing transmission of SMS.</a:t>
              </a:r>
            </a:p>
          </p:txBody>
        </p:sp>
      </p:grpSp>
      <p:pic>
        <p:nvPicPr>
          <p:cNvPr name="Picture 15" id="15"/>
          <p:cNvPicPr>
            <a:picLocks noChangeAspect="true"/>
          </p:cNvPicPr>
          <p:nvPr/>
        </p:nvPicPr>
        <p:blipFill>
          <a:blip r:embed="rId6"/>
          <a:srcRect l="4375" t="0" r="10072" b="0"/>
          <a:stretch>
            <a:fillRect/>
          </a:stretch>
        </p:blipFill>
        <p:spPr>
          <a:xfrm flipH="false" flipV="false" rot="0">
            <a:off x="1294087" y="5643034"/>
            <a:ext cx="5917042" cy="2475912"/>
          </a:xfrm>
          <a:prstGeom prst="rect">
            <a:avLst/>
          </a:prstGeom>
        </p:spPr>
      </p:pic>
      <p:sp>
        <p:nvSpPr>
          <p:cNvPr name="TextBox 16" id="16"/>
          <p:cNvSpPr txBox="true"/>
          <p:nvPr/>
        </p:nvSpPr>
        <p:spPr>
          <a:xfrm rot="0">
            <a:off x="2151998" y="1038225"/>
            <a:ext cx="5059131"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Literature Review</a:t>
            </a:r>
          </a:p>
        </p:txBody>
      </p:sp>
      <p:sp>
        <p:nvSpPr>
          <p:cNvPr name="TextBox 17" id="17"/>
          <p:cNvSpPr txBox="true"/>
          <p:nvPr/>
        </p:nvSpPr>
        <p:spPr>
          <a:xfrm rot="0">
            <a:off x="1409700" y="3518502"/>
            <a:ext cx="4612734" cy="1289174"/>
          </a:xfrm>
          <a:prstGeom prst="rect">
            <a:avLst/>
          </a:prstGeom>
        </p:spPr>
        <p:txBody>
          <a:bodyPr anchor="t" rtlCol="false" tIns="0" lIns="0" bIns="0" rIns="0">
            <a:spAutoFit/>
          </a:bodyPr>
          <a:lstStyle/>
          <a:p>
            <a:pPr algn="l" marL="0" indent="0" lvl="0">
              <a:lnSpc>
                <a:spcPts val="2587"/>
              </a:lnSpc>
              <a:spcBef>
                <a:spcPct val="0"/>
              </a:spcBef>
            </a:pPr>
            <a:r>
              <a:rPr lang="en-US" sz="1990" u="sng">
                <a:solidFill>
                  <a:srgbClr val="000000"/>
                </a:solidFill>
                <a:latin typeface="Clear Sans Regular"/>
              </a:rPr>
              <a:t>https://www.ijert.org/research/smart-home-automation-for-monitoring-ph-and-tds-level-in-aquarium-purifier-IJERTCONV6IS04087.pdf</a:t>
            </a:r>
          </a:p>
        </p:txBody>
      </p:sp>
      <p:sp>
        <p:nvSpPr>
          <p:cNvPr name="TextBox 18" id="18"/>
          <p:cNvSpPr txBox="true"/>
          <p:nvPr/>
        </p:nvSpPr>
        <p:spPr>
          <a:xfrm rot="0">
            <a:off x="780188" y="689180"/>
            <a:ext cx="1005330" cy="2454070"/>
          </a:xfrm>
          <a:prstGeom prst="rect">
            <a:avLst/>
          </a:prstGeom>
        </p:spPr>
        <p:txBody>
          <a:bodyPr anchor="t" rtlCol="false" tIns="0" lIns="0" bIns="0" rIns="0">
            <a:spAutoFit/>
          </a:bodyPr>
          <a:lstStyle/>
          <a:p>
            <a:pPr algn="l" marL="0" indent="0" lvl="0">
              <a:lnSpc>
                <a:spcPts val="19407"/>
              </a:lnSpc>
              <a:spcBef>
                <a:spcPct val="0"/>
              </a:spcBef>
            </a:pPr>
            <a:r>
              <a:rPr lang="en-US" sz="16173">
                <a:solidFill>
                  <a:srgbClr val="000000"/>
                </a:solidFill>
                <a:latin typeface="Clear Sans Regular"/>
              </a:rPr>
              <a:t>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287455" y="1249311"/>
            <a:ext cx="8771798" cy="1358901"/>
            <a:chOff x="0" y="0"/>
            <a:chExt cx="11695731" cy="18118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The approach in the paper considers that the parameters pH, oxidation-reduction potential (ORP), conductivity and temperature independently provides very little information in terms of how polluted the water is. </a:t>
              </a:r>
            </a:p>
          </p:txBody>
        </p:sp>
      </p:grpSp>
      <p:grpSp>
        <p:nvGrpSpPr>
          <p:cNvPr name="Group 6" id="6"/>
          <p:cNvGrpSpPr/>
          <p:nvPr/>
        </p:nvGrpSpPr>
        <p:grpSpPr>
          <a:xfrm rot="0">
            <a:off x="8287455" y="2973582"/>
            <a:ext cx="8771798" cy="654051"/>
            <a:chOff x="0" y="0"/>
            <a:chExt cx="11695731" cy="872067"/>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40137"/>
              <a:ext cx="532260" cy="532712"/>
            </a:xfrm>
            <a:prstGeom prst="rect">
              <a:avLst/>
            </a:prstGeom>
          </p:spPr>
        </p:pic>
        <p:sp>
          <p:nvSpPr>
            <p:cNvPr name="TextBox 8" id="8"/>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Hence, collective parameter is analyzed to generate a valid input, which is either polluted or not polluted.</a:t>
              </a:r>
            </a:p>
          </p:txBody>
        </p:sp>
      </p:grpSp>
      <p:grpSp>
        <p:nvGrpSpPr>
          <p:cNvPr name="Group 9" id="9"/>
          <p:cNvGrpSpPr/>
          <p:nvPr/>
        </p:nvGrpSpPr>
        <p:grpSpPr>
          <a:xfrm rot="0">
            <a:off x="8287455" y="3993002"/>
            <a:ext cx="8771798" cy="654051"/>
            <a:chOff x="0" y="0"/>
            <a:chExt cx="11695731" cy="872067"/>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1" id="11"/>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The system comprises of sensors, an analogue to digital convertor (ADC), a microcontroller, an SD storage and a GSM module.</a:t>
              </a:r>
            </a:p>
          </p:txBody>
        </p:sp>
      </p:grpSp>
      <p:grpSp>
        <p:nvGrpSpPr>
          <p:cNvPr name="Group 12" id="12"/>
          <p:cNvGrpSpPr/>
          <p:nvPr/>
        </p:nvGrpSpPr>
        <p:grpSpPr>
          <a:xfrm rot="0">
            <a:off x="8287455" y="4992687"/>
            <a:ext cx="8771798" cy="654051"/>
            <a:chOff x="0" y="0"/>
            <a:chExt cx="11695731" cy="872067"/>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4" id="14"/>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Experiment is performed on different water sources like tap water, sea water, surface water and polluted water.</a:t>
              </a:r>
            </a:p>
          </p:txBody>
        </p:sp>
      </p:grpSp>
      <p:grpSp>
        <p:nvGrpSpPr>
          <p:cNvPr name="Group 15" id="15"/>
          <p:cNvGrpSpPr/>
          <p:nvPr/>
        </p:nvGrpSpPr>
        <p:grpSpPr>
          <a:xfrm rot="0">
            <a:off x="8287455" y="6008688"/>
            <a:ext cx="8771798" cy="1006476"/>
            <a:chOff x="0" y="0"/>
            <a:chExt cx="11695731" cy="1341967"/>
          </a:xfrm>
        </p:grpSpPr>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7" id="17"/>
            <p:cNvSpPr txBox="true"/>
            <p:nvPr/>
          </p:nvSpPr>
          <p:spPr>
            <a:xfrm rot="0">
              <a:off x="1093551" y="-38100"/>
              <a:ext cx="10602180" cy="13800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The parameter references obtained from all the different water sources will be used to build classifiers which will be used to perform automated water analysis in the form of Neural Network Analysis.</a:t>
              </a:r>
            </a:p>
          </p:txBody>
        </p:sp>
      </p:grpSp>
      <p:pic>
        <p:nvPicPr>
          <p:cNvPr name="Picture 18" id="18"/>
          <p:cNvPicPr>
            <a:picLocks noChangeAspect="true"/>
          </p:cNvPicPr>
          <p:nvPr/>
        </p:nvPicPr>
        <p:blipFill>
          <a:blip r:embed="rId6"/>
          <a:srcRect l="0" t="0" r="0" b="0"/>
          <a:stretch>
            <a:fillRect/>
          </a:stretch>
        </p:blipFill>
        <p:spPr>
          <a:xfrm flipH="false" flipV="false" rot="0">
            <a:off x="1028700" y="5319713"/>
            <a:ext cx="6772464" cy="3315242"/>
          </a:xfrm>
          <a:prstGeom prst="rect">
            <a:avLst/>
          </a:prstGeom>
        </p:spPr>
      </p:pic>
      <p:sp>
        <p:nvSpPr>
          <p:cNvPr name="TextBox 19" id="19"/>
          <p:cNvSpPr txBox="true"/>
          <p:nvPr/>
        </p:nvSpPr>
        <p:spPr>
          <a:xfrm rot="0">
            <a:off x="2151998" y="1038225"/>
            <a:ext cx="5059131"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Literature Review</a:t>
            </a:r>
          </a:p>
        </p:txBody>
      </p:sp>
      <p:sp>
        <p:nvSpPr>
          <p:cNvPr name="TextBox 20" id="20"/>
          <p:cNvSpPr txBox="true"/>
          <p:nvPr/>
        </p:nvSpPr>
        <p:spPr>
          <a:xfrm rot="0">
            <a:off x="1456143" y="3678553"/>
            <a:ext cx="4612734" cy="641474"/>
          </a:xfrm>
          <a:prstGeom prst="rect">
            <a:avLst/>
          </a:prstGeom>
        </p:spPr>
        <p:txBody>
          <a:bodyPr anchor="t" rtlCol="false" tIns="0" lIns="0" bIns="0" rIns="0">
            <a:spAutoFit/>
          </a:bodyPr>
          <a:lstStyle/>
          <a:p>
            <a:pPr algn="l" marL="0" indent="0" lvl="0">
              <a:lnSpc>
                <a:spcPts val="2587"/>
              </a:lnSpc>
              <a:spcBef>
                <a:spcPct val="0"/>
              </a:spcBef>
            </a:pPr>
            <a:r>
              <a:rPr lang="en-US" sz="1990" u="sng">
                <a:solidFill>
                  <a:srgbClr val="000000"/>
                </a:solidFill>
                <a:latin typeface="Clear Sans Regular"/>
              </a:rPr>
              <a:t>https://ieeexplore.ieee.org/stamp/stamp.jsp?tp=&amp;arnumber=7476234</a:t>
            </a:r>
          </a:p>
        </p:txBody>
      </p:sp>
      <p:sp>
        <p:nvSpPr>
          <p:cNvPr name="TextBox 21" id="21"/>
          <p:cNvSpPr txBox="true"/>
          <p:nvPr/>
        </p:nvSpPr>
        <p:spPr>
          <a:xfrm rot="0">
            <a:off x="780188" y="689180"/>
            <a:ext cx="1005330" cy="2454070"/>
          </a:xfrm>
          <a:prstGeom prst="rect">
            <a:avLst/>
          </a:prstGeom>
        </p:spPr>
        <p:txBody>
          <a:bodyPr anchor="t" rtlCol="false" tIns="0" lIns="0" bIns="0" rIns="0">
            <a:spAutoFit/>
          </a:bodyPr>
          <a:lstStyle/>
          <a:p>
            <a:pPr algn="l" marL="0" indent="0" lvl="0">
              <a:lnSpc>
                <a:spcPts val="19407"/>
              </a:lnSpc>
              <a:spcBef>
                <a:spcPct val="0"/>
              </a:spcBef>
            </a:pPr>
            <a:r>
              <a:rPr lang="en-US" sz="16173">
                <a:solidFill>
                  <a:srgbClr val="000000"/>
                </a:solidFill>
                <a:latin typeface="Clear Sans Regular"/>
              </a:rPr>
              <a:t>8</a:t>
            </a:r>
          </a:p>
        </p:txBody>
      </p:sp>
      <p:grpSp>
        <p:nvGrpSpPr>
          <p:cNvPr name="Group 22" id="22"/>
          <p:cNvGrpSpPr/>
          <p:nvPr/>
        </p:nvGrpSpPr>
        <p:grpSpPr>
          <a:xfrm rot="0">
            <a:off x="8287455" y="7377113"/>
            <a:ext cx="8771798" cy="2063751"/>
            <a:chOff x="0" y="0"/>
            <a:chExt cx="11695731" cy="2751667"/>
          </a:xfrm>
        </p:grpSpPr>
        <p:pic>
          <p:nvPicPr>
            <p:cNvPr name="Picture 23" id="2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24" id="24"/>
            <p:cNvSpPr txBox="true"/>
            <p:nvPr/>
          </p:nvSpPr>
          <p:spPr>
            <a:xfrm rot="0">
              <a:off x="1093551" y="-38100"/>
              <a:ext cx="10602180" cy="27897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Bold"/>
                </a:rPr>
                <a:t>In our project we will only focus on monitoring pH and temperature levels because, monitoring oxidation-reduction potential (ORP) and conductivity is not very necessary for water health monitoring in an aquarium. Even if we go for implementing these monitoring parameters for high precision readings from water, our solution would not be very cost efficient and will take a lot of time to build it.</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487502" y="3183253"/>
            <a:ext cx="8771798" cy="1711326"/>
            <a:chOff x="0" y="0"/>
            <a:chExt cx="11695731" cy="22817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23198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 It will allow us to establish a server-client relationship to fetch data from the server hosted on the Raspberry Pi using a socket module in Python at a specific IP address and a port. We are also trying to make it more real-time by incorporating the data into a web page or app</a:t>
              </a:r>
            </a:p>
          </p:txBody>
        </p:sp>
      </p:grpSp>
      <p:grpSp>
        <p:nvGrpSpPr>
          <p:cNvPr name="Group 6" id="6"/>
          <p:cNvGrpSpPr/>
          <p:nvPr/>
        </p:nvGrpSpPr>
        <p:grpSpPr>
          <a:xfrm rot="0">
            <a:off x="8487502" y="1028700"/>
            <a:ext cx="8771798" cy="2063751"/>
            <a:chOff x="0" y="0"/>
            <a:chExt cx="11695731" cy="2751667"/>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8" id="8"/>
            <p:cNvSpPr txBox="true"/>
            <p:nvPr/>
          </p:nvSpPr>
          <p:spPr>
            <a:xfrm rot="0">
              <a:off x="1093551" y="-38100"/>
              <a:ext cx="10602180" cy="27897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We analyzed the solutions currently available for the implementation of smart aquariums. As we can see in the paper, there is the usage of apps that you can connect to using wifi inside homes to get the info and data gathered by the sensors. But, we mainly focused on extending accessibility from anywhere using socket programming's server-client-based communication.</a:t>
              </a:r>
            </a:p>
          </p:txBody>
        </p:sp>
      </p:grpSp>
      <p:pic>
        <p:nvPicPr>
          <p:cNvPr name="Picture 9" id="9"/>
          <p:cNvPicPr>
            <a:picLocks noChangeAspect="true"/>
          </p:cNvPicPr>
          <p:nvPr/>
        </p:nvPicPr>
        <p:blipFill>
          <a:blip r:embed="rId6"/>
          <a:srcRect l="0" t="0" r="0" b="0"/>
          <a:stretch>
            <a:fillRect/>
          </a:stretch>
        </p:blipFill>
        <p:spPr>
          <a:xfrm flipH="false" flipV="false" rot="0">
            <a:off x="3310446" y="4894578"/>
            <a:ext cx="11667107" cy="5294786"/>
          </a:xfrm>
          <a:prstGeom prst="rect">
            <a:avLst/>
          </a:prstGeom>
        </p:spPr>
      </p:pic>
      <p:sp>
        <p:nvSpPr>
          <p:cNvPr name="TextBox 10" id="10"/>
          <p:cNvSpPr txBox="true"/>
          <p:nvPr/>
        </p:nvSpPr>
        <p:spPr>
          <a:xfrm rot="0">
            <a:off x="2151998" y="1038225"/>
            <a:ext cx="5059131"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Literature Review</a:t>
            </a:r>
          </a:p>
        </p:txBody>
      </p:sp>
      <p:sp>
        <p:nvSpPr>
          <p:cNvPr name="TextBox 11" id="11"/>
          <p:cNvSpPr txBox="true"/>
          <p:nvPr/>
        </p:nvSpPr>
        <p:spPr>
          <a:xfrm rot="0">
            <a:off x="1456143" y="3354703"/>
            <a:ext cx="4612734" cy="965324"/>
          </a:xfrm>
          <a:prstGeom prst="rect">
            <a:avLst/>
          </a:prstGeom>
        </p:spPr>
        <p:txBody>
          <a:bodyPr anchor="t" rtlCol="false" tIns="0" lIns="0" bIns="0" rIns="0">
            <a:spAutoFit/>
          </a:bodyPr>
          <a:lstStyle/>
          <a:p>
            <a:pPr algn="l" marL="0" indent="0" lvl="0">
              <a:lnSpc>
                <a:spcPts val="2587"/>
              </a:lnSpc>
              <a:spcBef>
                <a:spcPct val="0"/>
              </a:spcBef>
            </a:pPr>
            <a:r>
              <a:rPr lang="en-US" sz="1990" u="sng">
                <a:solidFill>
                  <a:srgbClr val="000000"/>
                </a:solidFill>
                <a:latin typeface="Clear Sans Regular"/>
              </a:rPr>
              <a:t>https://www.researchgate.net/publication/260540297_Internet_of_Things_for_Smart_Cities</a:t>
            </a:r>
          </a:p>
        </p:txBody>
      </p:sp>
      <p:sp>
        <p:nvSpPr>
          <p:cNvPr name="TextBox 12" id="12"/>
          <p:cNvSpPr txBox="true"/>
          <p:nvPr/>
        </p:nvSpPr>
        <p:spPr>
          <a:xfrm rot="0">
            <a:off x="780188" y="689180"/>
            <a:ext cx="1005330" cy="2454070"/>
          </a:xfrm>
          <a:prstGeom prst="rect">
            <a:avLst/>
          </a:prstGeom>
        </p:spPr>
        <p:txBody>
          <a:bodyPr anchor="t" rtlCol="false" tIns="0" lIns="0" bIns="0" rIns="0">
            <a:spAutoFit/>
          </a:bodyPr>
          <a:lstStyle/>
          <a:p>
            <a:pPr algn="l" marL="0" indent="0" lvl="0">
              <a:lnSpc>
                <a:spcPts val="19407"/>
              </a:lnSpc>
              <a:spcBef>
                <a:spcPct val="0"/>
              </a:spcBef>
            </a:pPr>
            <a:r>
              <a:rPr lang="en-US" sz="16173">
                <a:solidFill>
                  <a:srgbClr val="000000"/>
                </a:solidFill>
                <a:latin typeface="Clear Sans Regular"/>
              </a:rPr>
              <a:t>9</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487502" y="3697603"/>
            <a:ext cx="8771798" cy="3121026"/>
            <a:chOff x="0" y="0"/>
            <a:chExt cx="11695731" cy="41613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41994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 Here they used ThingSpeak API to store and retrieve data </a:t>
              </a:r>
            </a:p>
            <a:p>
              <a:pPr>
                <a:lnSpc>
                  <a:spcPts val="2799"/>
                </a:lnSpc>
              </a:pPr>
              <a:r>
                <a:rPr lang="en-US" sz="1999">
                  <a:solidFill>
                    <a:srgbClr val="000000"/>
                  </a:solidFill>
                  <a:latin typeface="Clear Sans Regular"/>
                </a:rPr>
                <a:t>using the HTTP protocol over the Internet. </a:t>
              </a:r>
            </a:p>
            <a:p>
              <a:pPr>
                <a:lnSpc>
                  <a:spcPts val="2799"/>
                </a:lnSpc>
              </a:pPr>
              <a:r>
                <a:rPr lang="en-US" sz="1999">
                  <a:solidFill>
                    <a:srgbClr val="000000"/>
                  </a:solidFill>
                  <a:latin typeface="Clear Sans Regular"/>
                </a:rPr>
                <a:t>ThingSpeak enables the creation of sensor logging</a:t>
              </a:r>
            </a:p>
            <a:p>
              <a:pPr>
                <a:lnSpc>
                  <a:spcPts val="2799"/>
                </a:lnSpc>
              </a:pPr>
              <a:r>
                <a:rPr lang="en-US" sz="1999">
                  <a:solidFill>
                    <a:srgbClr val="000000"/>
                  </a:solidFill>
                  <a:latin typeface="Clear Sans Regular"/>
                </a:rPr>
                <a:t>applications, location tracking applications, and a social </a:t>
              </a:r>
            </a:p>
            <a:p>
              <a:pPr>
                <a:lnSpc>
                  <a:spcPts val="2799"/>
                </a:lnSpc>
              </a:pPr>
              <a:r>
                <a:rPr lang="en-US" sz="1999">
                  <a:solidFill>
                    <a:srgbClr val="000000"/>
                  </a:solidFill>
                  <a:latin typeface="Clear Sans Regular"/>
                </a:rPr>
                <a:t>network of things with status updates.</a:t>
              </a:r>
            </a:p>
            <a:p>
              <a:pPr>
                <a:lnSpc>
                  <a:spcPts val="2799"/>
                </a:lnSpc>
              </a:pPr>
            </a:p>
            <a:p>
              <a:pPr>
                <a:lnSpc>
                  <a:spcPts val="2799"/>
                </a:lnSpc>
              </a:pPr>
              <a:r>
                <a:rPr lang="en-US" sz="1999">
                  <a:solidFill>
                    <a:srgbClr val="000000"/>
                  </a:solidFill>
                  <a:latin typeface="Clear Sans Regular Bold"/>
                </a:rPr>
                <a:t>We will be using python socket programming to get data from microcontroller to our local computer and process it and host on web.</a:t>
              </a:r>
            </a:p>
          </p:txBody>
        </p:sp>
      </p:grpSp>
      <p:grpSp>
        <p:nvGrpSpPr>
          <p:cNvPr name="Group 6" id="6"/>
          <p:cNvGrpSpPr/>
          <p:nvPr/>
        </p:nvGrpSpPr>
        <p:grpSpPr>
          <a:xfrm rot="0">
            <a:off x="8487502" y="1028700"/>
            <a:ext cx="8771798" cy="2063751"/>
            <a:chOff x="0" y="0"/>
            <a:chExt cx="11695731" cy="2751667"/>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8" id="8"/>
            <p:cNvSpPr txBox="true"/>
            <p:nvPr/>
          </p:nvSpPr>
          <p:spPr>
            <a:xfrm rot="0">
              <a:off x="1093551" y="-38100"/>
              <a:ext cx="10602180" cy="27897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Here, the proposed system have measured TDS, Temperature, </a:t>
              </a:r>
            </a:p>
            <a:p>
              <a:pPr>
                <a:lnSpc>
                  <a:spcPts val="2799"/>
                </a:lnSpc>
              </a:pPr>
              <a:r>
                <a:rPr lang="en-US" sz="1999">
                  <a:solidFill>
                    <a:srgbClr val="000000"/>
                  </a:solidFill>
                  <a:latin typeface="Clear Sans Regular"/>
                </a:rPr>
                <a:t>Turbidity and pH values of water with the help of Raspberry </a:t>
              </a:r>
            </a:p>
            <a:p>
              <a:pPr>
                <a:lnSpc>
                  <a:spcPts val="2799"/>
                </a:lnSpc>
              </a:pPr>
              <a:r>
                <a:rPr lang="en-US" sz="1999">
                  <a:solidFill>
                    <a:srgbClr val="000000"/>
                  </a:solidFill>
                  <a:latin typeface="Clear Sans Regular"/>
                </a:rPr>
                <a:t>Pi and various Sensors to make cost and energy efficient system.</a:t>
              </a:r>
            </a:p>
            <a:p>
              <a:pPr>
                <a:lnSpc>
                  <a:spcPts val="2799"/>
                </a:lnSpc>
              </a:pPr>
            </a:p>
            <a:p>
              <a:pPr>
                <a:lnSpc>
                  <a:spcPts val="2799"/>
                </a:lnSpc>
              </a:pPr>
              <a:r>
                <a:rPr lang="en-US" sz="1999">
                  <a:solidFill>
                    <a:srgbClr val="000000"/>
                  </a:solidFill>
                  <a:latin typeface="Clear Sans Regular Bold"/>
                </a:rPr>
                <a:t>In our system ideal sensor values will differ from this system to accomodate according to the fishes.</a:t>
              </a:r>
            </a:p>
          </p:txBody>
        </p:sp>
      </p:grpSp>
      <p:pic>
        <p:nvPicPr>
          <p:cNvPr name="Picture 9" id="9"/>
          <p:cNvPicPr>
            <a:picLocks noChangeAspect="true"/>
          </p:cNvPicPr>
          <p:nvPr/>
        </p:nvPicPr>
        <p:blipFill>
          <a:blip r:embed="rId6"/>
          <a:srcRect l="0" t="0" r="0" b="0"/>
          <a:stretch>
            <a:fillRect/>
          </a:stretch>
        </p:blipFill>
        <p:spPr>
          <a:xfrm flipH="false" flipV="false" rot="0">
            <a:off x="1028700" y="5560909"/>
            <a:ext cx="8115300" cy="3697391"/>
          </a:xfrm>
          <a:prstGeom prst="rect">
            <a:avLst/>
          </a:prstGeom>
        </p:spPr>
      </p:pic>
      <p:sp>
        <p:nvSpPr>
          <p:cNvPr name="TextBox 10" id="10"/>
          <p:cNvSpPr txBox="true"/>
          <p:nvPr/>
        </p:nvSpPr>
        <p:spPr>
          <a:xfrm rot="0">
            <a:off x="2151998" y="1038225"/>
            <a:ext cx="5059131"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Literature Review</a:t>
            </a:r>
          </a:p>
        </p:txBody>
      </p:sp>
      <p:sp>
        <p:nvSpPr>
          <p:cNvPr name="TextBox 11" id="11"/>
          <p:cNvSpPr txBox="true"/>
          <p:nvPr/>
        </p:nvSpPr>
        <p:spPr>
          <a:xfrm rot="0">
            <a:off x="1456143" y="3678553"/>
            <a:ext cx="4612734" cy="641474"/>
          </a:xfrm>
          <a:prstGeom prst="rect">
            <a:avLst/>
          </a:prstGeom>
        </p:spPr>
        <p:txBody>
          <a:bodyPr anchor="t" rtlCol="false" tIns="0" lIns="0" bIns="0" rIns="0">
            <a:spAutoFit/>
          </a:bodyPr>
          <a:lstStyle/>
          <a:p>
            <a:pPr algn="l" marL="0" indent="0" lvl="0">
              <a:lnSpc>
                <a:spcPts val="2587"/>
              </a:lnSpc>
              <a:spcBef>
                <a:spcPct val="0"/>
              </a:spcBef>
            </a:pPr>
            <a:r>
              <a:rPr lang="en-US" sz="1990" u="sng">
                <a:solidFill>
                  <a:srgbClr val="000000"/>
                </a:solidFill>
                <a:latin typeface="Clear Sans Regular"/>
              </a:rPr>
              <a:t>https://www.irjet.net/archives/V5/i5/IRJET-V5I5315.pdf</a:t>
            </a:r>
          </a:p>
        </p:txBody>
      </p:sp>
      <p:sp>
        <p:nvSpPr>
          <p:cNvPr name="TextBox 12" id="12"/>
          <p:cNvSpPr txBox="true"/>
          <p:nvPr/>
        </p:nvSpPr>
        <p:spPr>
          <a:xfrm rot="0">
            <a:off x="380123" y="898787"/>
            <a:ext cx="2033816" cy="1999727"/>
          </a:xfrm>
          <a:prstGeom prst="rect">
            <a:avLst/>
          </a:prstGeom>
        </p:spPr>
        <p:txBody>
          <a:bodyPr anchor="t" rtlCol="false" tIns="0" lIns="0" bIns="0" rIns="0">
            <a:spAutoFit/>
          </a:bodyPr>
          <a:lstStyle/>
          <a:p>
            <a:pPr algn="l" marL="0" indent="0" lvl="0">
              <a:lnSpc>
                <a:spcPts val="13235"/>
              </a:lnSpc>
              <a:spcBef>
                <a:spcPct val="0"/>
              </a:spcBef>
            </a:pPr>
            <a:r>
              <a:rPr lang="en-US" sz="11029">
                <a:solidFill>
                  <a:srgbClr val="000000"/>
                </a:solidFill>
                <a:latin typeface="Agrandir"/>
              </a:rPr>
              <a:t>10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9612354"/>
            <a:ext cx="18257487" cy="13492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035086" y="1022314"/>
            <a:ext cx="689712" cy="70248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445728" y="3562975"/>
            <a:ext cx="1017909" cy="512656"/>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047428" y="3566893"/>
            <a:ext cx="1284473" cy="686609"/>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2856766" y="3566893"/>
            <a:ext cx="1072161" cy="1072161"/>
          </a:xfrm>
          <a:prstGeom prst="rect">
            <a:avLst/>
          </a:prstGeom>
        </p:spPr>
      </p:pic>
      <p:sp>
        <p:nvSpPr>
          <p:cNvPr name="TextBox 7" id="7"/>
          <p:cNvSpPr txBox="true"/>
          <p:nvPr/>
        </p:nvSpPr>
        <p:spPr>
          <a:xfrm rot="0">
            <a:off x="1541867" y="4961517"/>
            <a:ext cx="3701958" cy="2409825"/>
          </a:xfrm>
          <a:prstGeom prst="rect">
            <a:avLst/>
          </a:prstGeom>
        </p:spPr>
        <p:txBody>
          <a:bodyPr anchor="t" rtlCol="false" tIns="0" lIns="0" bIns="0" rIns="0">
            <a:spAutoFit/>
          </a:bodyPr>
          <a:lstStyle/>
          <a:p>
            <a:pPr algn="ctr">
              <a:lnSpc>
                <a:spcPts val="3899"/>
              </a:lnSpc>
            </a:pPr>
            <a:r>
              <a:rPr lang="en-US" sz="2999" spc="59">
                <a:solidFill>
                  <a:srgbClr val="000000"/>
                </a:solidFill>
                <a:latin typeface="Clear Sans Regular"/>
              </a:rPr>
              <a:t>We will use sensors</a:t>
            </a:r>
          </a:p>
          <a:p>
            <a:pPr algn="ctr" marL="0" indent="0" lvl="0">
              <a:lnSpc>
                <a:spcPts val="3899"/>
              </a:lnSpc>
            </a:pPr>
            <a:r>
              <a:rPr lang="en-US" sz="2999" spc="59">
                <a:solidFill>
                  <a:srgbClr val="000000"/>
                </a:solidFill>
                <a:latin typeface="Clear Sans Regular"/>
              </a:rPr>
              <a:t>(LDR, water temperature sensor, pH sensor) to collect data.</a:t>
            </a:r>
          </a:p>
        </p:txBody>
      </p:sp>
      <p:sp>
        <p:nvSpPr>
          <p:cNvPr name="TextBox 8" id="8"/>
          <p:cNvSpPr txBox="true"/>
          <p:nvPr/>
        </p:nvSpPr>
        <p:spPr>
          <a:xfrm rot="0">
            <a:off x="6806551" y="4961517"/>
            <a:ext cx="4296264" cy="2895600"/>
          </a:xfrm>
          <a:prstGeom prst="rect">
            <a:avLst/>
          </a:prstGeom>
        </p:spPr>
        <p:txBody>
          <a:bodyPr anchor="t" rtlCol="false" tIns="0" lIns="0" bIns="0" rIns="0">
            <a:spAutoFit/>
          </a:bodyPr>
          <a:lstStyle/>
          <a:p>
            <a:pPr algn="ctr" marL="0" indent="0" lvl="0">
              <a:lnSpc>
                <a:spcPts val="3899"/>
              </a:lnSpc>
              <a:spcBef>
                <a:spcPct val="0"/>
              </a:spcBef>
            </a:pPr>
            <a:r>
              <a:rPr lang="en-US" sz="2999" spc="59">
                <a:solidFill>
                  <a:srgbClr val="000000"/>
                </a:solidFill>
                <a:latin typeface="Clear Sans Regular"/>
              </a:rPr>
              <a:t>Then, we will connect them to arduino board and also use ADC (analogue to digital converter) to convert data wherever required.</a:t>
            </a:r>
          </a:p>
        </p:txBody>
      </p:sp>
      <p:sp>
        <p:nvSpPr>
          <p:cNvPr name="TextBox 9" id="9"/>
          <p:cNvSpPr txBox="true"/>
          <p:nvPr/>
        </p:nvSpPr>
        <p:spPr>
          <a:xfrm rot="0">
            <a:off x="12376613" y="4961517"/>
            <a:ext cx="4626104" cy="3381375"/>
          </a:xfrm>
          <a:prstGeom prst="rect">
            <a:avLst/>
          </a:prstGeom>
        </p:spPr>
        <p:txBody>
          <a:bodyPr anchor="t" rtlCol="false" tIns="0" lIns="0" bIns="0" rIns="0">
            <a:spAutoFit/>
          </a:bodyPr>
          <a:lstStyle/>
          <a:p>
            <a:pPr algn="ctr" marL="0" indent="0" lvl="0">
              <a:lnSpc>
                <a:spcPts val="3899"/>
              </a:lnSpc>
              <a:spcBef>
                <a:spcPct val="0"/>
              </a:spcBef>
            </a:pPr>
            <a:r>
              <a:rPr lang="en-US" sz="2999" spc="59">
                <a:solidFill>
                  <a:srgbClr val="000000"/>
                </a:solidFill>
                <a:latin typeface="Clear Sans Regular"/>
              </a:rPr>
              <a:t>Further, we will work on establishing communication where Rpi will act as a server and our pc will act as a client over a local ip address on a chosen port </a:t>
            </a:r>
          </a:p>
        </p:txBody>
      </p:sp>
      <p:sp>
        <p:nvSpPr>
          <p:cNvPr name="TextBox 10" id="10"/>
          <p:cNvSpPr txBox="true"/>
          <p:nvPr/>
        </p:nvSpPr>
        <p:spPr>
          <a:xfrm rot="0">
            <a:off x="2209800" y="828514"/>
            <a:ext cx="9424339" cy="1066800"/>
          </a:xfrm>
          <a:prstGeom prst="rect">
            <a:avLst/>
          </a:prstGeom>
        </p:spPr>
        <p:txBody>
          <a:bodyPr anchor="t" rtlCol="false" tIns="0" lIns="0" bIns="0" rIns="0">
            <a:spAutoFit/>
          </a:bodyPr>
          <a:lstStyle/>
          <a:p>
            <a:pPr algn="l" marL="0" indent="0" lvl="0">
              <a:lnSpc>
                <a:spcPts val="8400"/>
              </a:lnSpc>
              <a:spcBef>
                <a:spcPct val="0"/>
              </a:spcBef>
            </a:pPr>
            <a:r>
              <a:rPr lang="en-US" sz="7000" spc="-70">
                <a:solidFill>
                  <a:srgbClr val="000000"/>
                </a:solidFill>
                <a:latin typeface="Hammersmith One"/>
              </a:rPr>
              <a:t>Tasks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9612354"/>
            <a:ext cx="18257487" cy="13492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035086" y="1022314"/>
            <a:ext cx="689712" cy="70248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445728" y="3562975"/>
            <a:ext cx="1017909" cy="512656"/>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580403" y="3483154"/>
            <a:ext cx="1624887" cy="672297"/>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069143" y="3274372"/>
            <a:ext cx="1241044" cy="1089862"/>
          </a:xfrm>
          <a:prstGeom prst="rect">
            <a:avLst/>
          </a:prstGeom>
        </p:spPr>
      </p:pic>
      <p:sp>
        <p:nvSpPr>
          <p:cNvPr name="TextBox 7" id="7"/>
          <p:cNvSpPr txBox="true"/>
          <p:nvPr/>
        </p:nvSpPr>
        <p:spPr>
          <a:xfrm rot="0">
            <a:off x="1541867" y="4961517"/>
            <a:ext cx="3701958" cy="3867150"/>
          </a:xfrm>
          <a:prstGeom prst="rect">
            <a:avLst/>
          </a:prstGeom>
        </p:spPr>
        <p:txBody>
          <a:bodyPr anchor="t" rtlCol="false" tIns="0" lIns="0" bIns="0" rIns="0">
            <a:spAutoFit/>
          </a:bodyPr>
          <a:lstStyle/>
          <a:p>
            <a:pPr algn="ctr" marL="0" indent="0" lvl="0">
              <a:lnSpc>
                <a:spcPts val="3899"/>
              </a:lnSpc>
            </a:pPr>
            <a:r>
              <a:rPr lang="en-US" sz="2999" spc="59">
                <a:solidFill>
                  <a:srgbClr val="000000"/>
                </a:solidFill>
                <a:latin typeface="Clear Sans Regular"/>
              </a:rPr>
              <a:t>Using methods present in socket library in python, will establish the connection between Raspberry pi as server and other pc as client.</a:t>
            </a:r>
          </a:p>
        </p:txBody>
      </p:sp>
      <p:sp>
        <p:nvSpPr>
          <p:cNvPr name="TextBox 8" id="8"/>
          <p:cNvSpPr txBox="true"/>
          <p:nvPr/>
        </p:nvSpPr>
        <p:spPr>
          <a:xfrm rot="0">
            <a:off x="6299413" y="4961517"/>
            <a:ext cx="5310540" cy="4352925"/>
          </a:xfrm>
          <a:prstGeom prst="rect">
            <a:avLst/>
          </a:prstGeom>
        </p:spPr>
        <p:txBody>
          <a:bodyPr anchor="t" rtlCol="false" tIns="0" lIns="0" bIns="0" rIns="0">
            <a:spAutoFit/>
          </a:bodyPr>
          <a:lstStyle/>
          <a:p>
            <a:pPr algn="ctr" marL="0" indent="0" lvl="0">
              <a:lnSpc>
                <a:spcPts val="3899"/>
              </a:lnSpc>
              <a:spcBef>
                <a:spcPct val="0"/>
              </a:spcBef>
            </a:pPr>
            <a:r>
              <a:rPr lang="en-US" sz="2999" spc="59">
                <a:solidFill>
                  <a:srgbClr val="000000"/>
                </a:solidFill>
                <a:latin typeface="Clear Sans Regular"/>
              </a:rPr>
              <a:t>Thus, stream type communication (TCP) will be achieved, which will eventually create a web server on a local IP and then our PC will act as a client and ask for data. Rpi (acting as a server) will provide that requested data.</a:t>
            </a:r>
          </a:p>
        </p:txBody>
      </p:sp>
      <p:sp>
        <p:nvSpPr>
          <p:cNvPr name="TextBox 9" id="9"/>
          <p:cNvSpPr txBox="true"/>
          <p:nvPr/>
        </p:nvSpPr>
        <p:spPr>
          <a:xfrm rot="0">
            <a:off x="12376613" y="4961517"/>
            <a:ext cx="4626104" cy="3867150"/>
          </a:xfrm>
          <a:prstGeom prst="rect">
            <a:avLst/>
          </a:prstGeom>
        </p:spPr>
        <p:txBody>
          <a:bodyPr anchor="t" rtlCol="false" tIns="0" lIns="0" bIns="0" rIns="0">
            <a:spAutoFit/>
          </a:bodyPr>
          <a:lstStyle/>
          <a:p>
            <a:pPr algn="ctr" marL="0" indent="0" lvl="0">
              <a:lnSpc>
                <a:spcPts val="3899"/>
              </a:lnSpc>
              <a:spcBef>
                <a:spcPct val="0"/>
              </a:spcBef>
            </a:pPr>
            <a:r>
              <a:rPr lang="en-US" sz="2999" spc="59">
                <a:solidFill>
                  <a:srgbClr val="000000"/>
                </a:solidFill>
                <a:latin typeface="Clear Sans Regular"/>
              </a:rPr>
              <a:t>This data will be accessible from any location. We will then work on warning signals when pH or temperature measurements reach close to unfavorable limits.</a:t>
            </a:r>
          </a:p>
        </p:txBody>
      </p:sp>
      <p:sp>
        <p:nvSpPr>
          <p:cNvPr name="TextBox 10" id="10"/>
          <p:cNvSpPr txBox="true"/>
          <p:nvPr/>
        </p:nvSpPr>
        <p:spPr>
          <a:xfrm rot="0">
            <a:off x="2209800" y="828514"/>
            <a:ext cx="9424339" cy="1066800"/>
          </a:xfrm>
          <a:prstGeom prst="rect">
            <a:avLst/>
          </a:prstGeom>
        </p:spPr>
        <p:txBody>
          <a:bodyPr anchor="t" rtlCol="false" tIns="0" lIns="0" bIns="0" rIns="0">
            <a:spAutoFit/>
          </a:bodyPr>
          <a:lstStyle/>
          <a:p>
            <a:pPr algn="l" marL="0" indent="0" lvl="0">
              <a:lnSpc>
                <a:spcPts val="8400"/>
              </a:lnSpc>
              <a:spcBef>
                <a:spcPct val="0"/>
              </a:spcBef>
            </a:pPr>
            <a:r>
              <a:rPr lang="en-US" sz="7000" spc="-70">
                <a:solidFill>
                  <a:srgbClr val="000000"/>
                </a:solidFill>
                <a:latin typeface="Hammersmith One"/>
              </a:rPr>
              <a:t>Tasks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9612354"/>
            <a:ext cx="18257487" cy="1349292"/>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035086" y="1022314"/>
            <a:ext cx="689712" cy="702485"/>
          </a:xfrm>
          <a:prstGeom prst="rect">
            <a:avLst/>
          </a:prstGeom>
        </p:spPr>
      </p:pic>
      <p:sp>
        <p:nvSpPr>
          <p:cNvPr name="TextBox 4" id="4"/>
          <p:cNvSpPr txBox="true"/>
          <p:nvPr/>
        </p:nvSpPr>
        <p:spPr>
          <a:xfrm rot="0">
            <a:off x="2209800" y="828514"/>
            <a:ext cx="9424339" cy="1066800"/>
          </a:xfrm>
          <a:prstGeom prst="rect">
            <a:avLst/>
          </a:prstGeom>
        </p:spPr>
        <p:txBody>
          <a:bodyPr anchor="t" rtlCol="false" tIns="0" lIns="0" bIns="0" rIns="0">
            <a:spAutoFit/>
          </a:bodyPr>
          <a:lstStyle/>
          <a:p>
            <a:pPr algn="l" marL="0" indent="0" lvl="0">
              <a:lnSpc>
                <a:spcPts val="8400"/>
              </a:lnSpc>
              <a:spcBef>
                <a:spcPct val="0"/>
              </a:spcBef>
            </a:pPr>
            <a:r>
              <a:rPr lang="en-US" sz="7000" spc="-70">
                <a:solidFill>
                  <a:srgbClr val="000000"/>
                </a:solidFill>
                <a:latin typeface="Hammersmith One"/>
              </a:rPr>
              <a:t>Tasks</a:t>
            </a:r>
          </a:p>
        </p:txBody>
      </p:sp>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476245" y="3389022"/>
            <a:ext cx="987392" cy="1042353"/>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929839" y="3293602"/>
            <a:ext cx="926016" cy="1233193"/>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4208884" y="3469813"/>
            <a:ext cx="961562" cy="961562"/>
          </a:xfrm>
          <a:prstGeom prst="rect">
            <a:avLst/>
          </a:prstGeom>
        </p:spPr>
      </p:pic>
      <p:sp>
        <p:nvSpPr>
          <p:cNvPr name="TextBox 8" id="8"/>
          <p:cNvSpPr txBox="true"/>
          <p:nvPr/>
        </p:nvSpPr>
        <p:spPr>
          <a:xfrm rot="0">
            <a:off x="1541867" y="4961517"/>
            <a:ext cx="3701958" cy="3867150"/>
          </a:xfrm>
          <a:prstGeom prst="rect">
            <a:avLst/>
          </a:prstGeom>
        </p:spPr>
        <p:txBody>
          <a:bodyPr anchor="t" rtlCol="false" tIns="0" lIns="0" bIns="0" rIns="0">
            <a:spAutoFit/>
          </a:bodyPr>
          <a:lstStyle/>
          <a:p>
            <a:pPr algn="ctr" marL="0" indent="0" lvl="0">
              <a:lnSpc>
                <a:spcPts val="3899"/>
              </a:lnSpc>
            </a:pPr>
            <a:r>
              <a:rPr lang="en-US" sz="2999" spc="59">
                <a:solidFill>
                  <a:srgbClr val="000000"/>
                </a:solidFill>
                <a:latin typeface="Clear Sans Regular"/>
              </a:rPr>
              <a:t>We are planning to use this real time data to display on a web page or something accessible from a remote device (PC or smartphone.)</a:t>
            </a:r>
          </a:p>
        </p:txBody>
      </p:sp>
      <p:sp>
        <p:nvSpPr>
          <p:cNvPr name="TextBox 9" id="9"/>
          <p:cNvSpPr txBox="true"/>
          <p:nvPr/>
        </p:nvSpPr>
        <p:spPr>
          <a:xfrm rot="0">
            <a:off x="6299413" y="4961517"/>
            <a:ext cx="5310540" cy="1924050"/>
          </a:xfrm>
          <a:prstGeom prst="rect">
            <a:avLst/>
          </a:prstGeom>
        </p:spPr>
        <p:txBody>
          <a:bodyPr anchor="t" rtlCol="false" tIns="0" lIns="0" bIns="0" rIns="0">
            <a:spAutoFit/>
          </a:bodyPr>
          <a:lstStyle/>
          <a:p>
            <a:pPr algn="ctr" marL="0" indent="0" lvl="0">
              <a:lnSpc>
                <a:spcPts val="3899"/>
              </a:lnSpc>
              <a:spcBef>
                <a:spcPct val="0"/>
              </a:spcBef>
            </a:pPr>
            <a:r>
              <a:rPr lang="en-US" sz="2999" spc="59">
                <a:solidFill>
                  <a:srgbClr val="000000"/>
                </a:solidFill>
                <a:latin typeface="Clear Sans Regular"/>
              </a:rPr>
              <a:t>Finally, we will use data from LDR sensor to toggle light (LED for adjusting brightness in the tank using relays).</a:t>
            </a:r>
          </a:p>
        </p:txBody>
      </p:sp>
      <p:sp>
        <p:nvSpPr>
          <p:cNvPr name="TextBox 10" id="10"/>
          <p:cNvSpPr txBox="true"/>
          <p:nvPr/>
        </p:nvSpPr>
        <p:spPr>
          <a:xfrm rot="0">
            <a:off x="12376613" y="4961517"/>
            <a:ext cx="4626104" cy="2409825"/>
          </a:xfrm>
          <a:prstGeom prst="rect">
            <a:avLst/>
          </a:prstGeom>
        </p:spPr>
        <p:txBody>
          <a:bodyPr anchor="t" rtlCol="false" tIns="0" lIns="0" bIns="0" rIns="0">
            <a:spAutoFit/>
          </a:bodyPr>
          <a:lstStyle/>
          <a:p>
            <a:pPr algn="ctr" marL="0" indent="0" lvl="0">
              <a:lnSpc>
                <a:spcPts val="3899"/>
              </a:lnSpc>
              <a:spcBef>
                <a:spcPct val="0"/>
              </a:spcBef>
            </a:pPr>
            <a:r>
              <a:rPr lang="en-US" sz="2999" spc="59">
                <a:solidFill>
                  <a:srgbClr val="000000"/>
                </a:solidFill>
                <a:latin typeface="Clear Sans Regular"/>
              </a:rPr>
              <a:t>If time permits, we will look into the extended features and try incorporating them into our project.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26768" y="-216460"/>
            <a:ext cx="7208898" cy="10719921"/>
          </a:xfrm>
          <a:prstGeom prst="rect">
            <a:avLst/>
          </a:prstGeom>
          <a:solidFill>
            <a:srgbClr val="035FCA"/>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035086" y="1022314"/>
            <a:ext cx="689712" cy="70248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 t="21264" r="6608" b="71845"/>
          <a:stretch>
            <a:fillRect/>
          </a:stretch>
        </p:blipFill>
        <p:spPr>
          <a:xfrm flipH="false" flipV="false" rot="0">
            <a:off x="1028700" y="8916023"/>
            <a:ext cx="4631407" cy="342277"/>
          </a:xfrm>
          <a:prstGeom prst="rect">
            <a:avLst/>
          </a:prstGeom>
        </p:spPr>
      </p:pic>
      <p:sp>
        <p:nvSpPr>
          <p:cNvPr name="TextBox 5" id="5"/>
          <p:cNvSpPr txBox="true"/>
          <p:nvPr/>
        </p:nvSpPr>
        <p:spPr>
          <a:xfrm rot="0">
            <a:off x="1028700" y="5538754"/>
            <a:ext cx="5293934" cy="2936875"/>
          </a:xfrm>
          <a:prstGeom prst="rect">
            <a:avLst/>
          </a:prstGeom>
        </p:spPr>
        <p:txBody>
          <a:bodyPr anchor="t" rtlCol="false" tIns="0" lIns="0" bIns="0" rIns="0">
            <a:spAutoFit/>
          </a:bodyPr>
          <a:lstStyle/>
          <a:p>
            <a:pPr algn="l" marL="0" indent="0" lvl="0">
              <a:lnSpc>
                <a:spcPts val="7700"/>
              </a:lnSpc>
              <a:spcBef>
                <a:spcPct val="0"/>
              </a:spcBef>
            </a:pPr>
            <a:r>
              <a:rPr lang="en-US" sz="7000">
                <a:solidFill>
                  <a:srgbClr val="FFFFFF"/>
                </a:solidFill>
                <a:latin typeface="Hammersmith One Bold"/>
              </a:rPr>
              <a:t>Extended Additional Features</a:t>
            </a:r>
          </a:p>
        </p:txBody>
      </p:sp>
      <p:grpSp>
        <p:nvGrpSpPr>
          <p:cNvPr name="Group 6" id="6"/>
          <p:cNvGrpSpPr/>
          <p:nvPr/>
        </p:nvGrpSpPr>
        <p:grpSpPr>
          <a:xfrm rot="0">
            <a:off x="9144000" y="2165117"/>
            <a:ext cx="7793282" cy="457200"/>
            <a:chOff x="0" y="0"/>
            <a:chExt cx="10391043" cy="609600"/>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8" id="8"/>
            <p:cNvSpPr txBox="true"/>
            <p:nvPr/>
          </p:nvSpPr>
          <p:spPr>
            <a:xfrm rot="0">
              <a:off x="1267111" y="-47625"/>
              <a:ext cx="9123932" cy="6572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S</a:t>
              </a:r>
              <a:r>
                <a:rPr lang="en-US" sz="2999" u="none">
                  <a:solidFill>
                    <a:srgbClr val="000000"/>
                  </a:solidFill>
                  <a:latin typeface="Clear Sans Regular"/>
                </a:rPr>
                <a:t>ervo motor based fish feeding system </a:t>
              </a:r>
            </a:p>
          </p:txBody>
        </p:sp>
      </p:grpSp>
      <p:grpSp>
        <p:nvGrpSpPr>
          <p:cNvPr name="Group 9" id="9"/>
          <p:cNvGrpSpPr/>
          <p:nvPr/>
        </p:nvGrpSpPr>
        <p:grpSpPr>
          <a:xfrm rot="0">
            <a:off x="9144000" y="3245246"/>
            <a:ext cx="7793282" cy="990600"/>
            <a:chOff x="0" y="0"/>
            <a:chExt cx="10391043" cy="1320800"/>
          </a:xfrm>
        </p:grpSpPr>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11" id="11"/>
            <p:cNvSpPr txBox="true"/>
            <p:nvPr/>
          </p:nvSpPr>
          <p:spPr>
            <a:xfrm rot="0">
              <a:off x="1267111" y="-47625"/>
              <a:ext cx="9123932" cy="13684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Fill-and-Drain Water System to regulate temperatue</a:t>
              </a:r>
            </a:p>
          </p:txBody>
        </p:sp>
      </p:grpSp>
      <p:grpSp>
        <p:nvGrpSpPr>
          <p:cNvPr name="Group 12" id="12"/>
          <p:cNvGrpSpPr/>
          <p:nvPr/>
        </p:nvGrpSpPr>
        <p:grpSpPr>
          <a:xfrm rot="0">
            <a:off x="9144000" y="4551858"/>
            <a:ext cx="7793282" cy="457200"/>
            <a:chOff x="0" y="0"/>
            <a:chExt cx="10391043" cy="609600"/>
          </a:xfrm>
        </p:grpSpPr>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14" id="14"/>
            <p:cNvSpPr txBox="true"/>
            <p:nvPr/>
          </p:nvSpPr>
          <p:spPr>
            <a:xfrm rot="0">
              <a:off x="1267111" y="-47625"/>
              <a:ext cx="9123932" cy="6572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Displaying data on LCD Display</a:t>
              </a:r>
            </a:p>
          </p:txBody>
        </p:sp>
      </p:grpSp>
      <p:grpSp>
        <p:nvGrpSpPr>
          <p:cNvPr name="Group 15" id="15"/>
          <p:cNvGrpSpPr/>
          <p:nvPr/>
        </p:nvGrpSpPr>
        <p:grpSpPr>
          <a:xfrm rot="0">
            <a:off x="9144000" y="5631987"/>
            <a:ext cx="7793282" cy="457200"/>
            <a:chOff x="0" y="0"/>
            <a:chExt cx="10391043" cy="609600"/>
          </a:xfrm>
        </p:grpSpPr>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17" id="17"/>
            <p:cNvSpPr txBox="true"/>
            <p:nvPr/>
          </p:nvSpPr>
          <p:spPr>
            <a:xfrm rot="0">
              <a:off x="1267111" y="-47625"/>
              <a:ext cx="9123932" cy="6572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Control through Android App</a:t>
              </a:r>
            </a:p>
          </p:txBody>
        </p:sp>
      </p:grpSp>
      <p:grpSp>
        <p:nvGrpSpPr>
          <p:cNvPr name="Group 18" id="18"/>
          <p:cNvGrpSpPr/>
          <p:nvPr/>
        </p:nvGrpSpPr>
        <p:grpSpPr>
          <a:xfrm rot="0">
            <a:off x="9144000" y="6712116"/>
            <a:ext cx="7793282" cy="457200"/>
            <a:chOff x="0" y="0"/>
            <a:chExt cx="10391043" cy="609600"/>
          </a:xfrm>
        </p:grpSpPr>
        <p:sp>
          <p:nvSpPr>
            <p:cNvPr name="TextBox 19" id="19"/>
            <p:cNvSpPr txBox="true"/>
            <p:nvPr/>
          </p:nvSpPr>
          <p:spPr>
            <a:xfrm rot="0">
              <a:off x="1267111" y="-47625"/>
              <a:ext cx="9123932" cy="6572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Predictions based on data collected</a:t>
              </a:r>
            </a:p>
          </p:txBody>
        </p:sp>
        <p:pic>
          <p:nvPicPr>
            <p:cNvPr name="Picture 20" id="2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grpSp>
      <p:grpSp>
        <p:nvGrpSpPr>
          <p:cNvPr name="Group 21" id="21"/>
          <p:cNvGrpSpPr/>
          <p:nvPr/>
        </p:nvGrpSpPr>
        <p:grpSpPr>
          <a:xfrm rot="0">
            <a:off x="9144000" y="7788441"/>
            <a:ext cx="7793282" cy="990600"/>
            <a:chOff x="0" y="0"/>
            <a:chExt cx="10391043" cy="1320800"/>
          </a:xfrm>
        </p:grpSpPr>
        <p:sp>
          <p:nvSpPr>
            <p:cNvPr name="TextBox 22" id="22"/>
            <p:cNvSpPr txBox="true"/>
            <p:nvPr/>
          </p:nvSpPr>
          <p:spPr>
            <a:xfrm rot="0">
              <a:off x="1267111" y="-47625"/>
              <a:ext cx="9123932" cy="1368425"/>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000000"/>
                  </a:solidFill>
                  <a:latin typeface="Clear Sans Regular"/>
                </a:rPr>
                <a:t>TDS monitoring (</a:t>
              </a:r>
              <a:r>
                <a:rPr lang="en-US" sz="2999">
                  <a:solidFill>
                    <a:srgbClr val="000000"/>
                  </a:solidFill>
                  <a:latin typeface="Clear Sans Regular Bold"/>
                </a:rPr>
                <a:t>Total Dissolved Solids</a:t>
              </a:r>
              <a:r>
                <a:rPr lang="en-US" sz="2999">
                  <a:solidFill>
                    <a:srgbClr val="000000"/>
                  </a:solidFill>
                  <a:latin typeface="Clear Sans Regular"/>
                </a:rPr>
                <a:t>)</a:t>
              </a:r>
            </a:p>
          </p:txBody>
        </p:sp>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26768" y="-216460"/>
            <a:ext cx="7208898" cy="10719921"/>
          </a:xfrm>
          <a:prstGeom prst="rect">
            <a:avLst/>
          </a:prstGeom>
          <a:solidFill>
            <a:srgbClr val="035FCA"/>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035086" y="1022314"/>
            <a:ext cx="689712" cy="70248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 t="21264" r="6608" b="71845"/>
          <a:stretch>
            <a:fillRect/>
          </a:stretch>
        </p:blipFill>
        <p:spPr>
          <a:xfrm flipH="false" flipV="false" rot="0">
            <a:off x="1028700" y="8916023"/>
            <a:ext cx="4631407" cy="342277"/>
          </a:xfrm>
          <a:prstGeom prst="rect">
            <a:avLst/>
          </a:prstGeom>
        </p:spPr>
      </p:pic>
      <p:sp>
        <p:nvSpPr>
          <p:cNvPr name="TextBox 5" id="5"/>
          <p:cNvSpPr txBox="true"/>
          <p:nvPr/>
        </p:nvSpPr>
        <p:spPr>
          <a:xfrm rot="0">
            <a:off x="1028700" y="5538754"/>
            <a:ext cx="5293934" cy="2936875"/>
          </a:xfrm>
          <a:prstGeom prst="rect">
            <a:avLst/>
          </a:prstGeom>
        </p:spPr>
        <p:txBody>
          <a:bodyPr anchor="t" rtlCol="false" tIns="0" lIns="0" bIns="0" rIns="0">
            <a:spAutoFit/>
          </a:bodyPr>
          <a:lstStyle/>
          <a:p>
            <a:pPr algn="l" marL="0" indent="0" lvl="0">
              <a:lnSpc>
                <a:spcPts val="7700"/>
              </a:lnSpc>
              <a:spcBef>
                <a:spcPct val="0"/>
              </a:spcBef>
            </a:pPr>
            <a:r>
              <a:rPr lang="en-US" sz="7000">
                <a:solidFill>
                  <a:srgbClr val="FFFFFF"/>
                </a:solidFill>
                <a:latin typeface="Hammersmith One Bold"/>
              </a:rPr>
              <a:t>Extended Additional Features</a:t>
            </a:r>
          </a:p>
        </p:txBody>
      </p:sp>
      <p:grpSp>
        <p:nvGrpSpPr>
          <p:cNvPr name="Group 6" id="6"/>
          <p:cNvGrpSpPr/>
          <p:nvPr/>
        </p:nvGrpSpPr>
        <p:grpSpPr>
          <a:xfrm rot="0">
            <a:off x="8903777" y="1395730"/>
            <a:ext cx="7793282" cy="6543040"/>
            <a:chOff x="0" y="0"/>
            <a:chExt cx="10391043" cy="8724053"/>
          </a:xfrm>
        </p:grpSpPr>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226" y="71469"/>
              <a:ext cx="532260" cy="532712"/>
            </a:xfrm>
            <a:prstGeom prst="rect">
              <a:avLst/>
            </a:prstGeom>
          </p:spPr>
        </p:pic>
        <p:sp>
          <p:nvSpPr>
            <p:cNvPr name="TextBox 8" id="8"/>
            <p:cNvSpPr txBox="true"/>
            <p:nvPr/>
          </p:nvSpPr>
          <p:spPr>
            <a:xfrm rot="0">
              <a:off x="1267111" y="-47625"/>
              <a:ext cx="9123932" cy="8771678"/>
            </a:xfrm>
            <a:prstGeom prst="rect">
              <a:avLst/>
            </a:prstGeom>
          </p:spPr>
          <p:txBody>
            <a:bodyPr anchor="t" rtlCol="false" tIns="0" lIns="0" bIns="0" rIns="0">
              <a:spAutoFit/>
            </a:bodyPr>
            <a:lstStyle/>
            <a:p>
              <a:pPr>
                <a:lnSpc>
                  <a:spcPts val="3780"/>
                </a:lnSpc>
              </a:pPr>
              <a:r>
                <a:rPr lang="en-US" sz="2700">
                  <a:solidFill>
                    <a:srgbClr val="000000"/>
                  </a:solidFill>
                  <a:latin typeface="Clear Sans Regular"/>
                </a:rPr>
                <a:t>Sleep Mode : </a:t>
              </a:r>
            </a:p>
            <a:p>
              <a:pPr>
                <a:lnSpc>
                  <a:spcPts val="3780"/>
                </a:lnSpc>
              </a:pPr>
              <a:r>
                <a:rPr lang="en-US" sz="2700">
                  <a:solidFill>
                    <a:srgbClr val="000000"/>
                  </a:solidFill>
                  <a:latin typeface="Clear Sans Regular"/>
                </a:rPr>
                <a:t> </a:t>
              </a:r>
            </a:p>
            <a:p>
              <a:pPr>
                <a:lnSpc>
                  <a:spcPts val="3780"/>
                </a:lnSpc>
              </a:pPr>
              <a:r>
                <a:rPr lang="en-US" sz="2700">
                  <a:solidFill>
                    <a:srgbClr val="000000"/>
                  </a:solidFill>
                  <a:latin typeface="Clear Sans Regular"/>
                </a:rPr>
                <a:t>Since the deployment duration is expected to run for months or even years, power conservation is imperative. To achieve this, the system design can incorporate sleep mode i.e the system gets a 15 minutes sleep time after an hour of continuous readings. To further extend battery life any idle modules can be set to off mode. </a:t>
              </a:r>
            </a:p>
            <a:p>
              <a:pPr>
                <a:lnSpc>
                  <a:spcPts val="3780"/>
                </a:lnSpc>
              </a:pPr>
            </a:p>
            <a:p>
              <a:pPr algn="l" marL="0" indent="0" lvl="0">
                <a:lnSpc>
                  <a:spcPts val="3640"/>
                </a:lnSpc>
                <a:spcBef>
                  <a:spcPct val="0"/>
                </a:spcBef>
              </a:pPr>
              <a:r>
                <a:rPr lang="en-US" sz="2600">
                  <a:solidFill>
                    <a:srgbClr val="000000"/>
                  </a:solidFill>
                  <a:latin typeface="Clear Sans Regular"/>
                </a:rPr>
                <a:t>Further to this, alerts can be set to notify the user of certain conditions such as battery life and </a:t>
              </a:r>
              <a:r>
                <a:rPr lang="en-US" sz="2600">
                  <a:solidFill>
                    <a:srgbClr val="000000"/>
                  </a:solidFill>
                  <a:latin typeface="Clear Sans Regular"/>
                </a:rPr>
                <a:t>progress report.</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53534" y="669953"/>
            <a:ext cx="2972927" cy="4322891"/>
            <a:chOff x="0" y="0"/>
            <a:chExt cx="1315922" cy="1913464"/>
          </a:xfrm>
        </p:grpSpPr>
        <p:sp>
          <p:nvSpPr>
            <p:cNvPr name="Freeform 3" id="3"/>
            <p:cNvSpPr/>
            <p:nvPr/>
          </p:nvSpPr>
          <p:spPr>
            <a:xfrm>
              <a:off x="0" y="0"/>
              <a:ext cx="1315922" cy="1913464"/>
            </a:xfrm>
            <a:custGeom>
              <a:avLst/>
              <a:gdLst/>
              <a:ahLst/>
              <a:cxnLst/>
              <a:rect r="r" b="b" t="t" l="l"/>
              <a:pathLst>
                <a:path h="1913464" w="1315922">
                  <a:moveTo>
                    <a:pt x="1191462" y="1913464"/>
                  </a:moveTo>
                  <a:lnTo>
                    <a:pt x="124460" y="1913464"/>
                  </a:lnTo>
                  <a:cubicBezTo>
                    <a:pt x="55880" y="1913464"/>
                    <a:pt x="0" y="1857584"/>
                    <a:pt x="0" y="1789004"/>
                  </a:cubicBezTo>
                  <a:lnTo>
                    <a:pt x="0" y="124460"/>
                  </a:lnTo>
                  <a:cubicBezTo>
                    <a:pt x="0" y="55880"/>
                    <a:pt x="55880" y="0"/>
                    <a:pt x="124460" y="0"/>
                  </a:cubicBezTo>
                  <a:lnTo>
                    <a:pt x="1191463" y="0"/>
                  </a:lnTo>
                  <a:cubicBezTo>
                    <a:pt x="1260043" y="0"/>
                    <a:pt x="1315922" y="55880"/>
                    <a:pt x="1315922" y="124460"/>
                  </a:cubicBezTo>
                  <a:lnTo>
                    <a:pt x="1315922" y="1789004"/>
                  </a:lnTo>
                  <a:cubicBezTo>
                    <a:pt x="1315922" y="1857584"/>
                    <a:pt x="1260043" y="1913464"/>
                    <a:pt x="1191463" y="1913464"/>
                  </a:cubicBezTo>
                  <a:close/>
                </a:path>
              </a:pathLst>
            </a:custGeom>
            <a:solidFill>
              <a:srgbClr val="EFEFEF"/>
            </a:solidFill>
          </p:spPr>
        </p:sp>
      </p:grpSp>
      <p:grpSp>
        <p:nvGrpSpPr>
          <p:cNvPr name="Group 4" id="4"/>
          <p:cNvGrpSpPr>
            <a:grpSpLocks noChangeAspect="true"/>
          </p:cNvGrpSpPr>
          <p:nvPr/>
        </p:nvGrpSpPr>
        <p:grpSpPr>
          <a:xfrm rot="0">
            <a:off x="8187786" y="981539"/>
            <a:ext cx="2104422" cy="2104414"/>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0" b="0"/>
              </a:stretch>
            </a:blipFill>
          </p:spPr>
        </p:sp>
      </p:grpSp>
      <p:grpSp>
        <p:nvGrpSpPr>
          <p:cNvPr name="Group 6" id="6"/>
          <p:cNvGrpSpPr/>
          <p:nvPr/>
        </p:nvGrpSpPr>
        <p:grpSpPr>
          <a:xfrm rot="0">
            <a:off x="7753534" y="5293194"/>
            <a:ext cx="2972927" cy="4323853"/>
            <a:chOff x="0" y="0"/>
            <a:chExt cx="1315922" cy="1913890"/>
          </a:xfrm>
        </p:grpSpPr>
        <p:sp>
          <p:nvSpPr>
            <p:cNvPr name="Freeform 7" id="7"/>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8" id="8"/>
          <p:cNvGrpSpPr>
            <a:grpSpLocks noChangeAspect="true"/>
          </p:cNvGrpSpPr>
          <p:nvPr/>
        </p:nvGrpSpPr>
        <p:grpSpPr>
          <a:xfrm rot="0">
            <a:off x="8187786" y="5604780"/>
            <a:ext cx="2104422" cy="2104414"/>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grpSp>
        <p:nvGrpSpPr>
          <p:cNvPr name="Group 10" id="10"/>
          <p:cNvGrpSpPr/>
          <p:nvPr/>
        </p:nvGrpSpPr>
        <p:grpSpPr>
          <a:xfrm rot="0">
            <a:off x="11019953" y="669953"/>
            <a:ext cx="2972927" cy="4323853"/>
            <a:chOff x="0" y="0"/>
            <a:chExt cx="1315922" cy="1913890"/>
          </a:xfrm>
        </p:grpSpPr>
        <p:sp>
          <p:nvSpPr>
            <p:cNvPr name="Freeform 11" id="11"/>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12" id="12"/>
          <p:cNvGrpSpPr>
            <a:grpSpLocks noChangeAspect="true"/>
          </p:cNvGrpSpPr>
          <p:nvPr/>
        </p:nvGrpSpPr>
        <p:grpSpPr>
          <a:xfrm rot="0">
            <a:off x="11454206" y="981539"/>
            <a:ext cx="2104422" cy="2104414"/>
            <a:chOff x="0" y="0"/>
            <a:chExt cx="6350000" cy="6349975"/>
          </a:xfrm>
        </p:grpSpPr>
        <p:sp>
          <p:nvSpPr>
            <p:cNvPr name="Freeform 13" id="1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666" r="-16666" t="0" b="0"/>
              </a:stretch>
            </a:blipFill>
          </p:spPr>
        </p:sp>
      </p:grpSp>
      <p:grpSp>
        <p:nvGrpSpPr>
          <p:cNvPr name="Group 14" id="14"/>
          <p:cNvGrpSpPr/>
          <p:nvPr/>
        </p:nvGrpSpPr>
        <p:grpSpPr>
          <a:xfrm rot="0">
            <a:off x="11019953" y="5293194"/>
            <a:ext cx="2972927" cy="4323853"/>
            <a:chOff x="0" y="0"/>
            <a:chExt cx="1315922" cy="1913890"/>
          </a:xfrm>
        </p:grpSpPr>
        <p:sp>
          <p:nvSpPr>
            <p:cNvPr name="Freeform 15" id="15"/>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16" id="16"/>
          <p:cNvGrpSpPr>
            <a:grpSpLocks noChangeAspect="true"/>
          </p:cNvGrpSpPr>
          <p:nvPr/>
        </p:nvGrpSpPr>
        <p:grpSpPr>
          <a:xfrm rot="0">
            <a:off x="11454206" y="5604780"/>
            <a:ext cx="2104422" cy="2104414"/>
            <a:chOff x="0" y="0"/>
            <a:chExt cx="6350000" cy="6349975"/>
          </a:xfrm>
        </p:grpSpPr>
        <p:sp>
          <p:nvSpPr>
            <p:cNvPr name="Freeform 17" id="1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grpSp>
        <p:nvGrpSpPr>
          <p:cNvPr name="Group 18" id="18"/>
          <p:cNvGrpSpPr/>
          <p:nvPr/>
        </p:nvGrpSpPr>
        <p:grpSpPr>
          <a:xfrm rot="0">
            <a:off x="14286373" y="669953"/>
            <a:ext cx="2972927" cy="4323853"/>
            <a:chOff x="0" y="0"/>
            <a:chExt cx="1315922" cy="1913890"/>
          </a:xfrm>
        </p:grpSpPr>
        <p:sp>
          <p:nvSpPr>
            <p:cNvPr name="Freeform 19" id="19"/>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20" id="20"/>
          <p:cNvGrpSpPr>
            <a:grpSpLocks noChangeAspect="true"/>
          </p:cNvGrpSpPr>
          <p:nvPr/>
        </p:nvGrpSpPr>
        <p:grpSpPr>
          <a:xfrm rot="0">
            <a:off x="14720625" y="981539"/>
            <a:ext cx="2104422" cy="2104414"/>
            <a:chOff x="0" y="0"/>
            <a:chExt cx="6350000" cy="6349975"/>
          </a:xfrm>
        </p:grpSpPr>
        <p:sp>
          <p:nvSpPr>
            <p:cNvPr name="Freeform 21" id="2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72825" r="-5320" t="0" b="0"/>
              </a:stretch>
            </a:blipFill>
          </p:spPr>
        </p:sp>
      </p:grpSp>
      <p:grpSp>
        <p:nvGrpSpPr>
          <p:cNvPr name="Group 22" id="22"/>
          <p:cNvGrpSpPr/>
          <p:nvPr/>
        </p:nvGrpSpPr>
        <p:grpSpPr>
          <a:xfrm rot="0">
            <a:off x="14286373" y="5293194"/>
            <a:ext cx="2972927" cy="4323853"/>
            <a:chOff x="0" y="0"/>
            <a:chExt cx="1315922" cy="1913890"/>
          </a:xfrm>
        </p:grpSpPr>
        <p:sp>
          <p:nvSpPr>
            <p:cNvPr name="Freeform 23" id="23"/>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24" id="24"/>
          <p:cNvGrpSpPr>
            <a:grpSpLocks noChangeAspect="true"/>
          </p:cNvGrpSpPr>
          <p:nvPr/>
        </p:nvGrpSpPr>
        <p:grpSpPr>
          <a:xfrm rot="0">
            <a:off x="14720625" y="5604780"/>
            <a:ext cx="2104422" cy="2104414"/>
            <a:chOff x="0" y="0"/>
            <a:chExt cx="6350000" cy="6349975"/>
          </a:xfrm>
        </p:grpSpPr>
        <p:sp>
          <p:nvSpPr>
            <p:cNvPr name="Freeform 25" id="2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pic>
        <p:nvPicPr>
          <p:cNvPr name="Picture 26" id="2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00000">
            <a:off x="1035086" y="1022314"/>
            <a:ext cx="689712" cy="702485"/>
          </a:xfrm>
          <a:prstGeom prst="rect">
            <a:avLst/>
          </a:prstGeom>
        </p:spPr>
      </p:pic>
      <p:sp>
        <p:nvSpPr>
          <p:cNvPr name="TextBox 27" id="27"/>
          <p:cNvSpPr txBox="true"/>
          <p:nvPr/>
        </p:nvSpPr>
        <p:spPr>
          <a:xfrm rot="0">
            <a:off x="1860260" y="585916"/>
            <a:ext cx="5764199" cy="1965325"/>
          </a:xfrm>
          <a:prstGeom prst="rect">
            <a:avLst/>
          </a:prstGeom>
        </p:spPr>
        <p:txBody>
          <a:bodyPr anchor="t" rtlCol="false" tIns="0" lIns="0" bIns="0" rIns="0">
            <a:spAutoFit/>
          </a:bodyPr>
          <a:lstStyle/>
          <a:p>
            <a:pPr algn="l" marL="0" indent="0" lvl="0">
              <a:lnSpc>
                <a:spcPts val="7700"/>
              </a:lnSpc>
              <a:spcBef>
                <a:spcPct val="0"/>
              </a:spcBef>
            </a:pPr>
            <a:r>
              <a:rPr lang="en-US" sz="7000">
                <a:solidFill>
                  <a:srgbClr val="000000"/>
                </a:solidFill>
                <a:latin typeface="Hammersmith One Bold"/>
              </a:rPr>
              <a:t>Equipments Required</a:t>
            </a:r>
          </a:p>
        </p:txBody>
      </p:sp>
      <p:sp>
        <p:nvSpPr>
          <p:cNvPr name="TextBox 28" id="28"/>
          <p:cNvSpPr txBox="true"/>
          <p:nvPr/>
        </p:nvSpPr>
        <p:spPr>
          <a:xfrm rot="0">
            <a:off x="8131264" y="3360793"/>
            <a:ext cx="2217467" cy="10477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Raspberry Pi 3</a:t>
            </a:r>
          </a:p>
        </p:txBody>
      </p:sp>
      <p:sp>
        <p:nvSpPr>
          <p:cNvPr name="TextBox 29" id="29"/>
          <p:cNvSpPr txBox="true"/>
          <p:nvPr/>
        </p:nvSpPr>
        <p:spPr>
          <a:xfrm rot="0">
            <a:off x="11397684" y="3360793"/>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Relay</a:t>
            </a:r>
          </a:p>
        </p:txBody>
      </p:sp>
      <p:sp>
        <p:nvSpPr>
          <p:cNvPr name="TextBox 30" id="30"/>
          <p:cNvSpPr txBox="true"/>
          <p:nvPr/>
        </p:nvSpPr>
        <p:spPr>
          <a:xfrm rot="0">
            <a:off x="8131264" y="7964984"/>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pH Sensor</a:t>
            </a:r>
          </a:p>
        </p:txBody>
      </p:sp>
      <p:sp>
        <p:nvSpPr>
          <p:cNvPr name="TextBox 31" id="31"/>
          <p:cNvSpPr txBox="true"/>
          <p:nvPr/>
        </p:nvSpPr>
        <p:spPr>
          <a:xfrm rot="0">
            <a:off x="11397684" y="7964984"/>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Bold"/>
              </a:rPr>
              <a:t>Arduino</a:t>
            </a:r>
          </a:p>
        </p:txBody>
      </p:sp>
      <p:sp>
        <p:nvSpPr>
          <p:cNvPr name="TextBox 32" id="32"/>
          <p:cNvSpPr txBox="true"/>
          <p:nvPr/>
        </p:nvSpPr>
        <p:spPr>
          <a:xfrm rot="0">
            <a:off x="14664103" y="7964984"/>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LDR Sensor</a:t>
            </a:r>
          </a:p>
        </p:txBody>
      </p:sp>
      <p:sp>
        <p:nvSpPr>
          <p:cNvPr name="TextBox 33" id="33"/>
          <p:cNvSpPr txBox="true"/>
          <p:nvPr/>
        </p:nvSpPr>
        <p:spPr>
          <a:xfrm rot="0">
            <a:off x="14664103" y="3360793"/>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Bold"/>
              </a:rPr>
              <a:t>Light</a:t>
            </a:r>
          </a:p>
        </p:txBody>
      </p:sp>
      <p:grpSp>
        <p:nvGrpSpPr>
          <p:cNvPr name="Group 34" id="34"/>
          <p:cNvGrpSpPr/>
          <p:nvPr/>
        </p:nvGrpSpPr>
        <p:grpSpPr>
          <a:xfrm rot="0">
            <a:off x="4485332" y="5293194"/>
            <a:ext cx="2972927" cy="4323853"/>
            <a:chOff x="0" y="0"/>
            <a:chExt cx="1315922" cy="1913890"/>
          </a:xfrm>
        </p:grpSpPr>
        <p:sp>
          <p:nvSpPr>
            <p:cNvPr name="Freeform 35" id="35"/>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36" id="36"/>
          <p:cNvGrpSpPr>
            <a:grpSpLocks noChangeAspect="true"/>
          </p:cNvGrpSpPr>
          <p:nvPr/>
        </p:nvGrpSpPr>
        <p:grpSpPr>
          <a:xfrm rot="0">
            <a:off x="4919584" y="5604780"/>
            <a:ext cx="2104422" cy="2104414"/>
            <a:chOff x="0" y="0"/>
            <a:chExt cx="6350000" cy="6349975"/>
          </a:xfrm>
        </p:grpSpPr>
        <p:sp>
          <p:nvSpPr>
            <p:cNvPr name="Freeform 37" id="3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r="0" t="0" b="0"/>
              </a:stretch>
            </a:blipFill>
          </p:spPr>
        </p:sp>
      </p:grpSp>
      <p:sp>
        <p:nvSpPr>
          <p:cNvPr name="TextBox 38" id="38"/>
          <p:cNvSpPr txBox="true"/>
          <p:nvPr/>
        </p:nvSpPr>
        <p:spPr>
          <a:xfrm rot="0">
            <a:off x="4863062" y="7964984"/>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Bold"/>
              </a:rPr>
              <a:t>ADS 1115</a:t>
            </a:r>
          </a:p>
        </p:txBody>
      </p:sp>
      <p:grpSp>
        <p:nvGrpSpPr>
          <p:cNvPr name="Group 39" id="39"/>
          <p:cNvGrpSpPr/>
          <p:nvPr/>
        </p:nvGrpSpPr>
        <p:grpSpPr>
          <a:xfrm rot="0">
            <a:off x="1217130" y="5293194"/>
            <a:ext cx="2972927" cy="4323853"/>
            <a:chOff x="0" y="0"/>
            <a:chExt cx="1315922" cy="1913890"/>
          </a:xfrm>
        </p:grpSpPr>
        <p:sp>
          <p:nvSpPr>
            <p:cNvPr name="Freeform 40" id="40"/>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41" id="41"/>
          <p:cNvGrpSpPr>
            <a:grpSpLocks noChangeAspect="true"/>
          </p:cNvGrpSpPr>
          <p:nvPr/>
        </p:nvGrpSpPr>
        <p:grpSpPr>
          <a:xfrm rot="0">
            <a:off x="1651382" y="5604780"/>
            <a:ext cx="2104422" cy="2104414"/>
            <a:chOff x="0" y="0"/>
            <a:chExt cx="6350000" cy="6349975"/>
          </a:xfrm>
        </p:grpSpPr>
        <p:sp>
          <p:nvSpPr>
            <p:cNvPr name="Freeform 42" id="4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4930" r="-4930" t="0" b="0"/>
              </a:stretch>
            </a:blipFill>
          </p:spPr>
        </p:sp>
      </p:grpSp>
      <p:sp>
        <p:nvSpPr>
          <p:cNvPr name="TextBox 43" id="43"/>
          <p:cNvSpPr txBox="true"/>
          <p:nvPr/>
        </p:nvSpPr>
        <p:spPr>
          <a:xfrm rot="0">
            <a:off x="1405995" y="7929577"/>
            <a:ext cx="2595197" cy="15811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Bold"/>
              </a:rPr>
              <a:t>Water Temperature Sensor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050" r="0" b="1105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415" r="34" b="0"/>
          <a:stretch>
            <a:fillRect/>
          </a:stretch>
        </p:blipFill>
        <p:spPr>
          <a:xfrm flipH="false" flipV="false" rot="-5400000">
            <a:off x="-35094" y="1652652"/>
            <a:ext cx="18442820" cy="18372631"/>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768386" y="677458"/>
            <a:ext cx="689712" cy="702485"/>
          </a:xfrm>
          <a:prstGeom prst="rect">
            <a:avLst/>
          </a:prstGeom>
        </p:spPr>
      </p:pic>
      <p:grpSp>
        <p:nvGrpSpPr>
          <p:cNvPr name="Group 5" id="5"/>
          <p:cNvGrpSpPr/>
          <p:nvPr/>
        </p:nvGrpSpPr>
        <p:grpSpPr>
          <a:xfrm rot="0">
            <a:off x="3554367" y="3310036"/>
            <a:ext cx="11263897" cy="5486400"/>
            <a:chOff x="0" y="0"/>
            <a:chExt cx="2966623" cy="1444978"/>
          </a:xfrm>
        </p:grpSpPr>
        <p:sp>
          <p:nvSpPr>
            <p:cNvPr name="Freeform 6" id="6"/>
            <p:cNvSpPr/>
            <p:nvPr/>
          </p:nvSpPr>
          <p:spPr>
            <a:xfrm>
              <a:off x="0" y="0"/>
              <a:ext cx="2966623" cy="1444978"/>
            </a:xfrm>
            <a:custGeom>
              <a:avLst/>
              <a:gdLst/>
              <a:ahLst/>
              <a:cxnLst/>
              <a:rect r="r" b="b" t="t" l="l"/>
              <a:pathLst>
                <a:path h="1444978" w="2966623">
                  <a:moveTo>
                    <a:pt x="0" y="0"/>
                  </a:moveTo>
                  <a:lnTo>
                    <a:pt x="2966623" y="0"/>
                  </a:lnTo>
                  <a:lnTo>
                    <a:pt x="2966623" y="1444978"/>
                  </a:lnTo>
                  <a:lnTo>
                    <a:pt x="0" y="1444978"/>
                  </a:lnTo>
                  <a:close/>
                </a:path>
              </a:pathLst>
            </a:custGeom>
            <a:solidFill>
              <a:srgbClr val="000000">
                <a:alpha val="43922"/>
              </a:srgbClr>
            </a:solidFill>
          </p:spPr>
        </p:sp>
        <p:sp>
          <p:nvSpPr>
            <p:cNvPr name="TextBox 7" id="7"/>
            <p:cNvSpPr txBox="true"/>
            <p:nvPr/>
          </p:nvSpPr>
          <p:spPr>
            <a:xfrm>
              <a:off x="0" y="-19050"/>
              <a:ext cx="812800" cy="831850"/>
            </a:xfrm>
            <a:prstGeom prst="rect">
              <a:avLst/>
            </a:prstGeom>
          </p:spPr>
          <p:txBody>
            <a:bodyPr anchor="ctr" rtlCol="false" tIns="50800" lIns="50800" bIns="50800" rIns="50800"/>
            <a:lstStyle/>
            <a:p>
              <a:pPr algn="ctr">
                <a:lnSpc>
                  <a:spcPts val="2587"/>
                </a:lnSpc>
              </a:pPr>
            </a:p>
          </p:txBody>
        </p:sp>
      </p:grpSp>
      <p:sp>
        <p:nvSpPr>
          <p:cNvPr name="TextBox 8" id="8"/>
          <p:cNvSpPr txBox="true"/>
          <p:nvPr/>
        </p:nvSpPr>
        <p:spPr>
          <a:xfrm rot="0">
            <a:off x="3401610" y="3538636"/>
            <a:ext cx="11569411" cy="5029200"/>
          </a:xfrm>
          <a:prstGeom prst="rect">
            <a:avLst/>
          </a:prstGeom>
        </p:spPr>
        <p:txBody>
          <a:bodyPr anchor="t" rtlCol="false" tIns="0" lIns="0" bIns="0" rIns="0">
            <a:spAutoFit/>
          </a:bodyPr>
          <a:lstStyle/>
          <a:p>
            <a:pPr algn="ctr">
              <a:lnSpc>
                <a:spcPts val="3600"/>
              </a:lnSpc>
            </a:pPr>
            <a:r>
              <a:rPr lang="en-US" sz="3000">
                <a:solidFill>
                  <a:srgbClr val="FFFFFF"/>
                </a:solidFill>
                <a:latin typeface="Clear Sans Regular"/>
              </a:rPr>
              <a:t>- Many people keep fish as pets as it can provide decoration for a home and watching them can help people relax.</a:t>
            </a:r>
          </a:p>
          <a:p>
            <a:pPr algn="ctr">
              <a:lnSpc>
                <a:spcPts val="3600"/>
              </a:lnSpc>
            </a:pPr>
          </a:p>
          <a:p>
            <a:pPr algn="ctr">
              <a:lnSpc>
                <a:spcPts val="3600"/>
              </a:lnSpc>
            </a:pPr>
            <a:r>
              <a:rPr lang="en-US" sz="3000">
                <a:solidFill>
                  <a:srgbClr val="FFFFFF"/>
                </a:solidFill>
                <a:latin typeface="Clear Sans Regular"/>
              </a:rPr>
              <a:t>- Poor water and surrounding quality can be harmful for the fish, hence water needs to be periodically changed. It is not generally possible to know whether their aquarium is experiencing an abnormal situation.</a:t>
            </a:r>
          </a:p>
          <a:p>
            <a:pPr algn="ctr">
              <a:lnSpc>
                <a:spcPts val="3600"/>
              </a:lnSpc>
            </a:pPr>
          </a:p>
          <a:p>
            <a:pPr algn="ctr" marL="0" indent="0" lvl="0">
              <a:lnSpc>
                <a:spcPts val="3600"/>
              </a:lnSpc>
              <a:spcBef>
                <a:spcPct val="0"/>
              </a:spcBef>
            </a:pPr>
            <a:r>
              <a:rPr lang="en-US" sz="3000">
                <a:solidFill>
                  <a:srgbClr val="FFFFFF"/>
                </a:solidFill>
                <a:latin typeface="Clear Sans Regular"/>
              </a:rPr>
              <a:t> </a:t>
            </a:r>
            <a:r>
              <a:rPr lang="en-US" sz="3000" u="sng">
                <a:solidFill>
                  <a:srgbClr val="FFFFFF"/>
                </a:solidFill>
                <a:latin typeface="Clear Sans Regular Bold"/>
              </a:rPr>
              <a:t>Problem Statement</a:t>
            </a:r>
            <a:r>
              <a:rPr lang="en-US" sz="3000">
                <a:solidFill>
                  <a:srgbClr val="FFFFFF"/>
                </a:solidFill>
                <a:latin typeface="Clear Sans Regular Bold"/>
              </a:rPr>
              <a:t>:</a:t>
            </a:r>
            <a:r>
              <a:rPr lang="en-US" sz="3000">
                <a:solidFill>
                  <a:srgbClr val="FFFFFF"/>
                </a:solidFill>
                <a:latin typeface="Clear Sans Regular"/>
              </a:rPr>
              <a:t> To build a simple and productive technique to examine water quality with ease, low control and user friendly and make the water quatity status available effortlessly to the client.</a:t>
            </a:r>
          </a:p>
        </p:txBody>
      </p:sp>
      <p:sp>
        <p:nvSpPr>
          <p:cNvPr name="TextBox 9" id="9"/>
          <p:cNvSpPr txBox="true"/>
          <p:nvPr/>
        </p:nvSpPr>
        <p:spPr>
          <a:xfrm rot="0">
            <a:off x="3707125" y="1154008"/>
            <a:ext cx="10958382" cy="993775"/>
          </a:xfrm>
          <a:prstGeom prst="rect">
            <a:avLst/>
          </a:prstGeom>
        </p:spPr>
        <p:txBody>
          <a:bodyPr anchor="t" rtlCol="false" tIns="0" lIns="0" bIns="0" rIns="0">
            <a:spAutoFit/>
          </a:bodyPr>
          <a:lstStyle/>
          <a:p>
            <a:pPr algn="ctr" marL="0" indent="0" lvl="0">
              <a:lnSpc>
                <a:spcPts val="7700"/>
              </a:lnSpc>
              <a:spcBef>
                <a:spcPct val="0"/>
              </a:spcBef>
            </a:pPr>
            <a:r>
              <a:rPr lang="en-US" sz="7000">
                <a:solidFill>
                  <a:srgbClr val="FFFFFF"/>
                </a:solidFill>
                <a:latin typeface="Hammersmith One Bold"/>
              </a:rPr>
              <a:t>Problem Statement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53534" y="669953"/>
            <a:ext cx="2972927" cy="4322891"/>
            <a:chOff x="0" y="0"/>
            <a:chExt cx="1315922" cy="1913464"/>
          </a:xfrm>
        </p:grpSpPr>
        <p:sp>
          <p:nvSpPr>
            <p:cNvPr name="Freeform 3" id="3"/>
            <p:cNvSpPr/>
            <p:nvPr/>
          </p:nvSpPr>
          <p:spPr>
            <a:xfrm>
              <a:off x="0" y="0"/>
              <a:ext cx="1315922" cy="1913464"/>
            </a:xfrm>
            <a:custGeom>
              <a:avLst/>
              <a:gdLst/>
              <a:ahLst/>
              <a:cxnLst/>
              <a:rect r="r" b="b" t="t" l="l"/>
              <a:pathLst>
                <a:path h="1913464" w="1315922">
                  <a:moveTo>
                    <a:pt x="1191462" y="1913464"/>
                  </a:moveTo>
                  <a:lnTo>
                    <a:pt x="124460" y="1913464"/>
                  </a:lnTo>
                  <a:cubicBezTo>
                    <a:pt x="55880" y="1913464"/>
                    <a:pt x="0" y="1857584"/>
                    <a:pt x="0" y="1789004"/>
                  </a:cubicBezTo>
                  <a:lnTo>
                    <a:pt x="0" y="124460"/>
                  </a:lnTo>
                  <a:cubicBezTo>
                    <a:pt x="0" y="55880"/>
                    <a:pt x="55880" y="0"/>
                    <a:pt x="124460" y="0"/>
                  </a:cubicBezTo>
                  <a:lnTo>
                    <a:pt x="1191463" y="0"/>
                  </a:lnTo>
                  <a:cubicBezTo>
                    <a:pt x="1260043" y="0"/>
                    <a:pt x="1315922" y="55880"/>
                    <a:pt x="1315922" y="124460"/>
                  </a:cubicBezTo>
                  <a:lnTo>
                    <a:pt x="1315922" y="1789004"/>
                  </a:lnTo>
                  <a:cubicBezTo>
                    <a:pt x="1315922" y="1857584"/>
                    <a:pt x="1260043" y="1913464"/>
                    <a:pt x="1191463" y="1913464"/>
                  </a:cubicBezTo>
                  <a:close/>
                </a:path>
              </a:pathLst>
            </a:custGeom>
            <a:solidFill>
              <a:srgbClr val="EFEFEF"/>
            </a:solidFill>
          </p:spPr>
        </p:sp>
      </p:grpSp>
      <p:grpSp>
        <p:nvGrpSpPr>
          <p:cNvPr name="Group 4" id="4"/>
          <p:cNvGrpSpPr>
            <a:grpSpLocks noChangeAspect="true"/>
          </p:cNvGrpSpPr>
          <p:nvPr/>
        </p:nvGrpSpPr>
        <p:grpSpPr>
          <a:xfrm rot="0">
            <a:off x="8187786" y="981539"/>
            <a:ext cx="2104422" cy="2104414"/>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0" b="0"/>
              </a:stretch>
            </a:blipFill>
          </p:spPr>
        </p:sp>
      </p:grpSp>
      <p:grpSp>
        <p:nvGrpSpPr>
          <p:cNvPr name="Group 6" id="6"/>
          <p:cNvGrpSpPr/>
          <p:nvPr/>
        </p:nvGrpSpPr>
        <p:grpSpPr>
          <a:xfrm rot="0">
            <a:off x="7753534" y="5293194"/>
            <a:ext cx="2972927" cy="4323853"/>
            <a:chOff x="0" y="0"/>
            <a:chExt cx="1315922" cy="1913890"/>
          </a:xfrm>
        </p:grpSpPr>
        <p:sp>
          <p:nvSpPr>
            <p:cNvPr name="Freeform 7" id="7"/>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8" id="8"/>
          <p:cNvGrpSpPr>
            <a:grpSpLocks noChangeAspect="true"/>
          </p:cNvGrpSpPr>
          <p:nvPr/>
        </p:nvGrpSpPr>
        <p:grpSpPr>
          <a:xfrm rot="0">
            <a:off x="8187786" y="5604780"/>
            <a:ext cx="2104422" cy="2104414"/>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666" r="-16666" t="0" b="0"/>
              </a:stretch>
            </a:blipFill>
          </p:spPr>
        </p:sp>
      </p:grpSp>
      <p:grpSp>
        <p:nvGrpSpPr>
          <p:cNvPr name="Group 10" id="10"/>
          <p:cNvGrpSpPr/>
          <p:nvPr/>
        </p:nvGrpSpPr>
        <p:grpSpPr>
          <a:xfrm rot="0">
            <a:off x="11019953" y="669953"/>
            <a:ext cx="2972927" cy="4323853"/>
            <a:chOff x="0" y="0"/>
            <a:chExt cx="1315922" cy="1913890"/>
          </a:xfrm>
        </p:grpSpPr>
        <p:sp>
          <p:nvSpPr>
            <p:cNvPr name="Freeform 11" id="11"/>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12" id="12"/>
          <p:cNvGrpSpPr>
            <a:grpSpLocks noChangeAspect="true"/>
          </p:cNvGrpSpPr>
          <p:nvPr/>
        </p:nvGrpSpPr>
        <p:grpSpPr>
          <a:xfrm rot="0">
            <a:off x="11454206" y="981539"/>
            <a:ext cx="2104422" cy="2104414"/>
            <a:chOff x="0" y="0"/>
            <a:chExt cx="6350000" cy="6349975"/>
          </a:xfrm>
        </p:grpSpPr>
        <p:sp>
          <p:nvSpPr>
            <p:cNvPr name="Freeform 13" id="1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0" b="0"/>
              </a:stretch>
            </a:blipFill>
          </p:spPr>
        </p:sp>
      </p:grpSp>
      <p:grpSp>
        <p:nvGrpSpPr>
          <p:cNvPr name="Group 14" id="14"/>
          <p:cNvGrpSpPr/>
          <p:nvPr/>
        </p:nvGrpSpPr>
        <p:grpSpPr>
          <a:xfrm rot="0">
            <a:off x="11019953" y="5293194"/>
            <a:ext cx="2972927" cy="4323853"/>
            <a:chOff x="0" y="0"/>
            <a:chExt cx="1315922" cy="1913890"/>
          </a:xfrm>
        </p:grpSpPr>
        <p:sp>
          <p:nvSpPr>
            <p:cNvPr name="Freeform 15" id="15"/>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16" id="16"/>
          <p:cNvGrpSpPr>
            <a:grpSpLocks noChangeAspect="true"/>
          </p:cNvGrpSpPr>
          <p:nvPr/>
        </p:nvGrpSpPr>
        <p:grpSpPr>
          <a:xfrm rot="0">
            <a:off x="11454206" y="5604780"/>
            <a:ext cx="2104422" cy="2104414"/>
            <a:chOff x="0" y="0"/>
            <a:chExt cx="6350000" cy="6349975"/>
          </a:xfrm>
        </p:grpSpPr>
        <p:sp>
          <p:nvSpPr>
            <p:cNvPr name="Freeform 17" id="1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grpSp>
        <p:nvGrpSpPr>
          <p:cNvPr name="Group 18" id="18"/>
          <p:cNvGrpSpPr/>
          <p:nvPr/>
        </p:nvGrpSpPr>
        <p:grpSpPr>
          <a:xfrm rot="0">
            <a:off x="14286373" y="669953"/>
            <a:ext cx="2972927" cy="4323853"/>
            <a:chOff x="0" y="0"/>
            <a:chExt cx="1315922" cy="1913890"/>
          </a:xfrm>
        </p:grpSpPr>
        <p:sp>
          <p:nvSpPr>
            <p:cNvPr name="Freeform 19" id="19"/>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20" id="20"/>
          <p:cNvGrpSpPr>
            <a:grpSpLocks noChangeAspect="true"/>
          </p:cNvGrpSpPr>
          <p:nvPr/>
        </p:nvGrpSpPr>
        <p:grpSpPr>
          <a:xfrm rot="0">
            <a:off x="14720625" y="981539"/>
            <a:ext cx="2104422" cy="2104414"/>
            <a:chOff x="0" y="0"/>
            <a:chExt cx="6350000" cy="6349975"/>
          </a:xfrm>
        </p:grpSpPr>
        <p:sp>
          <p:nvSpPr>
            <p:cNvPr name="Freeform 21" id="2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8196" r="-8196" t="0" b="0"/>
              </a:stretch>
            </a:blipFill>
          </p:spPr>
        </p:sp>
      </p:grpSp>
      <p:grpSp>
        <p:nvGrpSpPr>
          <p:cNvPr name="Group 22" id="22"/>
          <p:cNvGrpSpPr/>
          <p:nvPr/>
        </p:nvGrpSpPr>
        <p:grpSpPr>
          <a:xfrm rot="0">
            <a:off x="14286373" y="5293194"/>
            <a:ext cx="2972927" cy="4323853"/>
            <a:chOff x="0" y="0"/>
            <a:chExt cx="1315922" cy="1913890"/>
          </a:xfrm>
        </p:grpSpPr>
        <p:sp>
          <p:nvSpPr>
            <p:cNvPr name="Freeform 23" id="23"/>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24" id="24"/>
          <p:cNvGrpSpPr>
            <a:grpSpLocks noChangeAspect="true"/>
          </p:cNvGrpSpPr>
          <p:nvPr/>
        </p:nvGrpSpPr>
        <p:grpSpPr>
          <a:xfrm rot="0">
            <a:off x="14720625" y="5604780"/>
            <a:ext cx="2104422" cy="2104414"/>
            <a:chOff x="0" y="0"/>
            <a:chExt cx="6350000" cy="6349975"/>
          </a:xfrm>
        </p:grpSpPr>
        <p:sp>
          <p:nvSpPr>
            <p:cNvPr name="Freeform 25" id="2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6666" r="-16666" t="0" b="0"/>
              </a:stretch>
            </a:blipFill>
          </p:spPr>
        </p:sp>
      </p:grpSp>
      <p:pic>
        <p:nvPicPr>
          <p:cNvPr name="Picture 26" id="2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5400000">
            <a:off x="1035086" y="1022314"/>
            <a:ext cx="689712" cy="702485"/>
          </a:xfrm>
          <a:prstGeom prst="rect">
            <a:avLst/>
          </a:prstGeom>
        </p:spPr>
      </p:pic>
      <p:sp>
        <p:nvSpPr>
          <p:cNvPr name="TextBox 27" id="27"/>
          <p:cNvSpPr txBox="true"/>
          <p:nvPr/>
        </p:nvSpPr>
        <p:spPr>
          <a:xfrm rot="0">
            <a:off x="1860260" y="585916"/>
            <a:ext cx="5764199" cy="1965325"/>
          </a:xfrm>
          <a:prstGeom prst="rect">
            <a:avLst/>
          </a:prstGeom>
        </p:spPr>
        <p:txBody>
          <a:bodyPr anchor="t" rtlCol="false" tIns="0" lIns="0" bIns="0" rIns="0">
            <a:spAutoFit/>
          </a:bodyPr>
          <a:lstStyle/>
          <a:p>
            <a:pPr algn="l" marL="0" indent="0" lvl="0">
              <a:lnSpc>
                <a:spcPts val="7700"/>
              </a:lnSpc>
              <a:spcBef>
                <a:spcPct val="0"/>
              </a:spcBef>
            </a:pPr>
            <a:r>
              <a:rPr lang="en-US" sz="7000">
                <a:solidFill>
                  <a:srgbClr val="000000"/>
                </a:solidFill>
                <a:latin typeface="Hammersmith One Bold"/>
              </a:rPr>
              <a:t>Equipments Required</a:t>
            </a:r>
          </a:p>
        </p:txBody>
      </p:sp>
      <p:sp>
        <p:nvSpPr>
          <p:cNvPr name="TextBox 28" id="28"/>
          <p:cNvSpPr txBox="true"/>
          <p:nvPr/>
        </p:nvSpPr>
        <p:spPr>
          <a:xfrm rot="0">
            <a:off x="8131264" y="3360793"/>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Wires</a:t>
            </a:r>
          </a:p>
        </p:txBody>
      </p:sp>
      <p:sp>
        <p:nvSpPr>
          <p:cNvPr name="TextBox 29" id="29"/>
          <p:cNvSpPr txBox="true"/>
          <p:nvPr/>
        </p:nvSpPr>
        <p:spPr>
          <a:xfrm rot="0">
            <a:off x="11397684" y="3360793"/>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Breadboard</a:t>
            </a:r>
          </a:p>
        </p:txBody>
      </p:sp>
      <p:sp>
        <p:nvSpPr>
          <p:cNvPr name="TextBox 30" id="30"/>
          <p:cNvSpPr txBox="true"/>
          <p:nvPr/>
        </p:nvSpPr>
        <p:spPr>
          <a:xfrm rot="0">
            <a:off x="8131264" y="7964984"/>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Bold"/>
              </a:rPr>
              <a:t>TDS Sensor</a:t>
            </a:r>
          </a:p>
        </p:txBody>
      </p:sp>
      <p:sp>
        <p:nvSpPr>
          <p:cNvPr name="TextBox 31" id="31"/>
          <p:cNvSpPr txBox="true"/>
          <p:nvPr/>
        </p:nvSpPr>
        <p:spPr>
          <a:xfrm rot="0">
            <a:off x="11397684" y="7964984"/>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Bold"/>
              </a:rPr>
              <a:t>SD card</a:t>
            </a:r>
          </a:p>
        </p:txBody>
      </p:sp>
      <p:sp>
        <p:nvSpPr>
          <p:cNvPr name="TextBox 32" id="32"/>
          <p:cNvSpPr txBox="true"/>
          <p:nvPr/>
        </p:nvSpPr>
        <p:spPr>
          <a:xfrm rot="0">
            <a:off x="14664103" y="7964984"/>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LCD Display</a:t>
            </a:r>
          </a:p>
        </p:txBody>
      </p:sp>
      <p:sp>
        <p:nvSpPr>
          <p:cNvPr name="TextBox 33" id="33"/>
          <p:cNvSpPr txBox="true"/>
          <p:nvPr/>
        </p:nvSpPr>
        <p:spPr>
          <a:xfrm rot="0">
            <a:off x="14664103" y="3360793"/>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a:rPr>
              <a:t>Fish Tank</a:t>
            </a:r>
          </a:p>
        </p:txBody>
      </p:sp>
      <p:grpSp>
        <p:nvGrpSpPr>
          <p:cNvPr name="Group 34" id="34"/>
          <p:cNvGrpSpPr/>
          <p:nvPr/>
        </p:nvGrpSpPr>
        <p:grpSpPr>
          <a:xfrm rot="0">
            <a:off x="4485332" y="5293194"/>
            <a:ext cx="2972927" cy="4323853"/>
            <a:chOff x="0" y="0"/>
            <a:chExt cx="1315922" cy="1913890"/>
          </a:xfrm>
        </p:grpSpPr>
        <p:sp>
          <p:nvSpPr>
            <p:cNvPr name="Freeform 35" id="35"/>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36" id="36"/>
          <p:cNvGrpSpPr>
            <a:grpSpLocks noChangeAspect="true"/>
          </p:cNvGrpSpPr>
          <p:nvPr/>
        </p:nvGrpSpPr>
        <p:grpSpPr>
          <a:xfrm rot="0">
            <a:off x="4919584" y="5604780"/>
            <a:ext cx="2104422" cy="2104414"/>
            <a:chOff x="0" y="0"/>
            <a:chExt cx="6350000" cy="6349975"/>
          </a:xfrm>
        </p:grpSpPr>
        <p:sp>
          <p:nvSpPr>
            <p:cNvPr name="Freeform 37" id="3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18749" r="-18749" t="0" b="0"/>
              </a:stretch>
            </a:blipFill>
          </p:spPr>
        </p:sp>
      </p:grpSp>
      <p:sp>
        <p:nvSpPr>
          <p:cNvPr name="TextBox 38" id="38"/>
          <p:cNvSpPr txBox="true"/>
          <p:nvPr/>
        </p:nvSpPr>
        <p:spPr>
          <a:xfrm rot="0">
            <a:off x="4863062" y="7964984"/>
            <a:ext cx="2217467" cy="5143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Bold"/>
              </a:rPr>
              <a:t>Servo Motor</a:t>
            </a:r>
          </a:p>
        </p:txBody>
      </p:sp>
      <p:grpSp>
        <p:nvGrpSpPr>
          <p:cNvPr name="Group 39" id="39"/>
          <p:cNvGrpSpPr/>
          <p:nvPr/>
        </p:nvGrpSpPr>
        <p:grpSpPr>
          <a:xfrm rot="0">
            <a:off x="1217130" y="5293194"/>
            <a:ext cx="2972927" cy="4323853"/>
            <a:chOff x="0" y="0"/>
            <a:chExt cx="1315922" cy="1913890"/>
          </a:xfrm>
        </p:grpSpPr>
        <p:sp>
          <p:nvSpPr>
            <p:cNvPr name="Freeform 40" id="40"/>
            <p:cNvSpPr/>
            <p:nvPr/>
          </p:nvSpPr>
          <p:spPr>
            <a:xfrm>
              <a:off x="0" y="0"/>
              <a:ext cx="1315922" cy="1913890"/>
            </a:xfrm>
            <a:custGeom>
              <a:avLst/>
              <a:gdLst/>
              <a:ahLst/>
              <a:cxnLst/>
              <a:rect r="r" b="b" t="t" l="l"/>
              <a:pathLst>
                <a:path h="1913890" w="1315922">
                  <a:moveTo>
                    <a:pt x="1191462" y="1913890"/>
                  </a:moveTo>
                  <a:lnTo>
                    <a:pt x="124460" y="1913890"/>
                  </a:lnTo>
                  <a:cubicBezTo>
                    <a:pt x="55880" y="1913890"/>
                    <a:pt x="0" y="1858010"/>
                    <a:pt x="0" y="1789430"/>
                  </a:cubicBezTo>
                  <a:lnTo>
                    <a:pt x="0" y="124460"/>
                  </a:lnTo>
                  <a:cubicBezTo>
                    <a:pt x="0" y="55880"/>
                    <a:pt x="55880" y="0"/>
                    <a:pt x="124460" y="0"/>
                  </a:cubicBezTo>
                  <a:lnTo>
                    <a:pt x="1191463" y="0"/>
                  </a:lnTo>
                  <a:cubicBezTo>
                    <a:pt x="1260043" y="0"/>
                    <a:pt x="1315922" y="55880"/>
                    <a:pt x="1315922" y="124460"/>
                  </a:cubicBezTo>
                  <a:lnTo>
                    <a:pt x="1315922" y="1789430"/>
                  </a:lnTo>
                  <a:cubicBezTo>
                    <a:pt x="1315922" y="1858010"/>
                    <a:pt x="1260043" y="1913890"/>
                    <a:pt x="1191463" y="1913890"/>
                  </a:cubicBezTo>
                  <a:close/>
                </a:path>
              </a:pathLst>
            </a:custGeom>
            <a:solidFill>
              <a:srgbClr val="EFEFEF"/>
            </a:solidFill>
          </p:spPr>
        </p:sp>
      </p:grpSp>
      <p:grpSp>
        <p:nvGrpSpPr>
          <p:cNvPr name="Group 41" id="41"/>
          <p:cNvGrpSpPr>
            <a:grpSpLocks noChangeAspect="true"/>
          </p:cNvGrpSpPr>
          <p:nvPr/>
        </p:nvGrpSpPr>
        <p:grpSpPr>
          <a:xfrm rot="0">
            <a:off x="1651382" y="5604780"/>
            <a:ext cx="2104422" cy="2104414"/>
            <a:chOff x="0" y="0"/>
            <a:chExt cx="6350000" cy="6349975"/>
          </a:xfrm>
        </p:grpSpPr>
        <p:sp>
          <p:nvSpPr>
            <p:cNvPr name="Freeform 42" id="42"/>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r="0" t="0" b="0"/>
              </a:stretch>
            </a:blipFill>
          </p:spPr>
        </p:sp>
      </p:grpSp>
      <p:sp>
        <p:nvSpPr>
          <p:cNvPr name="TextBox 43" id="43"/>
          <p:cNvSpPr txBox="true"/>
          <p:nvPr/>
        </p:nvSpPr>
        <p:spPr>
          <a:xfrm rot="0">
            <a:off x="1405995" y="8171327"/>
            <a:ext cx="2595197" cy="1047750"/>
          </a:xfrm>
          <a:prstGeom prst="rect">
            <a:avLst/>
          </a:prstGeom>
        </p:spPr>
        <p:txBody>
          <a:bodyPr anchor="t" rtlCol="false" tIns="0" lIns="0" bIns="0" rIns="0">
            <a:spAutoFit/>
          </a:bodyPr>
          <a:lstStyle/>
          <a:p>
            <a:pPr algn="ctr" marL="0" indent="0" lvl="0">
              <a:lnSpc>
                <a:spcPts val="4200"/>
              </a:lnSpc>
            </a:pPr>
            <a:r>
              <a:rPr lang="en-US" sz="3000" spc="60">
                <a:solidFill>
                  <a:srgbClr val="000000"/>
                </a:solidFill>
                <a:latin typeface="Hammersmith One Bold"/>
              </a:rPr>
              <a:t>Solenoid Valve</a:t>
            </a:r>
          </a:p>
        </p:txBody>
      </p:sp>
      <p:sp>
        <p:nvSpPr>
          <p:cNvPr name="TextBox 44" id="44"/>
          <p:cNvSpPr txBox="true"/>
          <p:nvPr/>
        </p:nvSpPr>
        <p:spPr>
          <a:xfrm rot="0">
            <a:off x="1405995" y="9380826"/>
            <a:ext cx="2595197" cy="510540"/>
          </a:xfrm>
          <a:prstGeom prst="rect">
            <a:avLst/>
          </a:prstGeom>
        </p:spPr>
        <p:txBody>
          <a:bodyPr anchor="t" rtlCol="false" tIns="0" lIns="0" bIns="0" rIns="0">
            <a:spAutoFit/>
          </a:bodyPr>
          <a:lstStyle/>
          <a:p>
            <a:pPr algn="ctr">
              <a:lnSpc>
                <a:spcPts val="1980"/>
              </a:lnSpc>
            </a:pPr>
            <a:r>
              <a:rPr lang="en-US" sz="2000" spc="40">
                <a:solidFill>
                  <a:srgbClr val="000000"/>
                </a:solidFill>
                <a:latin typeface="Clear Sans Regular"/>
              </a:rPr>
              <a:t>for extended functionality</a:t>
            </a:r>
          </a:p>
        </p:txBody>
      </p:sp>
      <p:sp>
        <p:nvSpPr>
          <p:cNvPr name="TextBox 45" id="45"/>
          <p:cNvSpPr txBox="true"/>
          <p:nvPr/>
        </p:nvSpPr>
        <p:spPr>
          <a:xfrm rot="0">
            <a:off x="4674197" y="9380826"/>
            <a:ext cx="2595197" cy="510540"/>
          </a:xfrm>
          <a:prstGeom prst="rect">
            <a:avLst/>
          </a:prstGeom>
        </p:spPr>
        <p:txBody>
          <a:bodyPr anchor="t" rtlCol="false" tIns="0" lIns="0" bIns="0" rIns="0">
            <a:spAutoFit/>
          </a:bodyPr>
          <a:lstStyle/>
          <a:p>
            <a:pPr algn="ctr">
              <a:lnSpc>
                <a:spcPts val="1980"/>
              </a:lnSpc>
            </a:pPr>
            <a:r>
              <a:rPr lang="en-US" sz="2000" spc="40">
                <a:solidFill>
                  <a:srgbClr val="000000"/>
                </a:solidFill>
                <a:latin typeface="Clear Sans Regular"/>
              </a:rPr>
              <a:t>for extended functionality</a:t>
            </a:r>
          </a:p>
        </p:txBody>
      </p:sp>
      <p:sp>
        <p:nvSpPr>
          <p:cNvPr name="TextBox 46" id="46"/>
          <p:cNvSpPr txBox="true"/>
          <p:nvPr/>
        </p:nvSpPr>
        <p:spPr>
          <a:xfrm rot="0">
            <a:off x="14516755" y="9380826"/>
            <a:ext cx="2595197" cy="510540"/>
          </a:xfrm>
          <a:prstGeom prst="rect">
            <a:avLst/>
          </a:prstGeom>
        </p:spPr>
        <p:txBody>
          <a:bodyPr anchor="t" rtlCol="false" tIns="0" lIns="0" bIns="0" rIns="0">
            <a:spAutoFit/>
          </a:bodyPr>
          <a:lstStyle/>
          <a:p>
            <a:pPr algn="ctr">
              <a:lnSpc>
                <a:spcPts val="1980"/>
              </a:lnSpc>
            </a:pPr>
            <a:r>
              <a:rPr lang="en-US" sz="2000" spc="40">
                <a:solidFill>
                  <a:srgbClr val="000000"/>
                </a:solidFill>
                <a:latin typeface="Clear Sans Regular"/>
              </a:rPr>
              <a:t>for extended functionality</a:t>
            </a:r>
          </a:p>
        </p:txBody>
      </p:sp>
      <p:sp>
        <p:nvSpPr>
          <p:cNvPr name="TextBox 47" id="47"/>
          <p:cNvSpPr txBox="true"/>
          <p:nvPr/>
        </p:nvSpPr>
        <p:spPr>
          <a:xfrm rot="0">
            <a:off x="7846402" y="9380826"/>
            <a:ext cx="2595197" cy="510540"/>
          </a:xfrm>
          <a:prstGeom prst="rect">
            <a:avLst/>
          </a:prstGeom>
        </p:spPr>
        <p:txBody>
          <a:bodyPr anchor="t" rtlCol="false" tIns="0" lIns="0" bIns="0" rIns="0">
            <a:spAutoFit/>
          </a:bodyPr>
          <a:lstStyle/>
          <a:p>
            <a:pPr algn="ctr">
              <a:lnSpc>
                <a:spcPts val="1980"/>
              </a:lnSpc>
            </a:pPr>
            <a:r>
              <a:rPr lang="en-US" sz="2000" spc="40">
                <a:solidFill>
                  <a:srgbClr val="000000"/>
                </a:solidFill>
                <a:latin typeface="Clear Sans Regular"/>
              </a:rPr>
              <a:t>for extended functionality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8288000" cy="2563180"/>
          </a:xfrm>
          <a:prstGeom prst="rect">
            <a:avLst/>
          </a:prstGeom>
          <a:solidFill>
            <a:srgbClr val="035FCA"/>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035086" y="1022314"/>
            <a:ext cx="689712" cy="70248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035086" y="1022314"/>
            <a:ext cx="689712" cy="702485"/>
          </a:xfrm>
          <a:prstGeom prst="rect">
            <a:avLst/>
          </a:prstGeom>
        </p:spPr>
      </p:pic>
      <p:sp>
        <p:nvSpPr>
          <p:cNvPr name="TextBox 5" id="5"/>
          <p:cNvSpPr txBox="true"/>
          <p:nvPr/>
        </p:nvSpPr>
        <p:spPr>
          <a:xfrm rot="0">
            <a:off x="706051" y="6729624"/>
            <a:ext cx="2584906" cy="2101851"/>
          </a:xfrm>
          <a:prstGeom prst="rect">
            <a:avLst/>
          </a:prstGeom>
        </p:spPr>
        <p:txBody>
          <a:bodyPr anchor="t" rtlCol="false" tIns="0" lIns="0" bIns="0" rIns="0">
            <a:spAutoFit/>
          </a:bodyPr>
          <a:lstStyle/>
          <a:p>
            <a:pPr algn="ctr" marL="0" indent="0" lvl="0">
              <a:lnSpc>
                <a:spcPts val="2799"/>
              </a:lnSpc>
            </a:pPr>
            <a:r>
              <a:rPr lang="en-US" sz="1999" spc="39">
                <a:solidFill>
                  <a:srgbClr val="000000"/>
                </a:solidFill>
                <a:latin typeface="Clear Sans Regular"/>
              </a:rPr>
              <a:t>We will complete all the necessary details and circuitary needed to connect raspberry pi, and its os, arduino, etc.</a:t>
            </a:r>
          </a:p>
        </p:txBody>
      </p:sp>
      <p:sp>
        <p:nvSpPr>
          <p:cNvPr name="TextBox 6" id="6"/>
          <p:cNvSpPr txBox="true"/>
          <p:nvPr/>
        </p:nvSpPr>
        <p:spPr>
          <a:xfrm rot="0">
            <a:off x="1509480" y="5267026"/>
            <a:ext cx="1377583" cy="476250"/>
          </a:xfrm>
          <a:prstGeom prst="rect">
            <a:avLst/>
          </a:prstGeom>
        </p:spPr>
        <p:txBody>
          <a:bodyPr anchor="t" rtlCol="false" tIns="0" lIns="0" bIns="0" rIns="0">
            <a:spAutoFit/>
          </a:bodyPr>
          <a:lstStyle/>
          <a:p>
            <a:pPr algn="ctr" marL="0" indent="0" lvl="0">
              <a:lnSpc>
                <a:spcPts val="3899"/>
              </a:lnSpc>
              <a:spcBef>
                <a:spcPct val="0"/>
              </a:spcBef>
            </a:pPr>
            <a:r>
              <a:rPr lang="en-US" sz="2999" spc="-29">
                <a:solidFill>
                  <a:srgbClr val="000000"/>
                </a:solidFill>
                <a:latin typeface="Hammersmith One Bold"/>
              </a:rPr>
              <a:t>Week 0</a:t>
            </a:r>
          </a:p>
        </p:txBody>
      </p:sp>
      <p:sp>
        <p:nvSpPr>
          <p:cNvPr name="TextBox 7" id="7"/>
          <p:cNvSpPr txBox="true"/>
          <p:nvPr/>
        </p:nvSpPr>
        <p:spPr>
          <a:xfrm rot="0">
            <a:off x="3973062" y="6729624"/>
            <a:ext cx="1997694" cy="2806701"/>
          </a:xfrm>
          <a:prstGeom prst="rect">
            <a:avLst/>
          </a:prstGeom>
        </p:spPr>
        <p:txBody>
          <a:bodyPr anchor="t" rtlCol="false" tIns="0" lIns="0" bIns="0" rIns="0">
            <a:spAutoFit/>
          </a:bodyPr>
          <a:lstStyle/>
          <a:p>
            <a:pPr algn="ctr" marL="0" indent="0" lvl="0">
              <a:lnSpc>
                <a:spcPts val="2799"/>
              </a:lnSpc>
            </a:pPr>
            <a:r>
              <a:rPr lang="en-US" sz="1999" spc="39">
                <a:solidFill>
                  <a:srgbClr val="000000"/>
                </a:solidFill>
                <a:latin typeface="Clear Sans Regular"/>
              </a:rPr>
              <a:t> We will try to get sensors working and will establish connections and will gather all the data in a suitable format.</a:t>
            </a:r>
          </a:p>
        </p:txBody>
      </p:sp>
      <p:sp>
        <p:nvSpPr>
          <p:cNvPr name="TextBox 8" id="8"/>
          <p:cNvSpPr txBox="true"/>
          <p:nvPr/>
        </p:nvSpPr>
        <p:spPr>
          <a:xfrm rot="0">
            <a:off x="4287771" y="5403667"/>
            <a:ext cx="1377583" cy="476250"/>
          </a:xfrm>
          <a:prstGeom prst="rect">
            <a:avLst/>
          </a:prstGeom>
        </p:spPr>
        <p:txBody>
          <a:bodyPr anchor="t" rtlCol="false" tIns="0" lIns="0" bIns="0" rIns="0">
            <a:spAutoFit/>
          </a:bodyPr>
          <a:lstStyle/>
          <a:p>
            <a:pPr algn="ctr" marL="0" indent="0" lvl="0">
              <a:lnSpc>
                <a:spcPts val="3899"/>
              </a:lnSpc>
              <a:spcBef>
                <a:spcPct val="0"/>
              </a:spcBef>
            </a:pPr>
            <a:r>
              <a:rPr lang="en-US" sz="2999" spc="-29">
                <a:solidFill>
                  <a:srgbClr val="000000"/>
                </a:solidFill>
                <a:latin typeface="Hammersmith One Bold"/>
              </a:rPr>
              <a:t>Week 1</a:t>
            </a:r>
          </a:p>
        </p:txBody>
      </p:sp>
      <p:sp>
        <p:nvSpPr>
          <p:cNvPr name="TextBox 9" id="9"/>
          <p:cNvSpPr txBox="true"/>
          <p:nvPr/>
        </p:nvSpPr>
        <p:spPr>
          <a:xfrm rot="0">
            <a:off x="6836082" y="6747230"/>
            <a:ext cx="1837545" cy="2454276"/>
          </a:xfrm>
          <a:prstGeom prst="rect">
            <a:avLst/>
          </a:prstGeom>
        </p:spPr>
        <p:txBody>
          <a:bodyPr anchor="t" rtlCol="false" tIns="0" lIns="0" bIns="0" rIns="0">
            <a:spAutoFit/>
          </a:bodyPr>
          <a:lstStyle/>
          <a:p>
            <a:pPr algn="ctr" marL="0" indent="0" lvl="0">
              <a:lnSpc>
                <a:spcPts val="2799"/>
              </a:lnSpc>
            </a:pPr>
            <a:r>
              <a:rPr lang="en-US" sz="1999" spc="39">
                <a:solidFill>
                  <a:srgbClr val="000000"/>
                </a:solidFill>
                <a:latin typeface="Clear Sans Regular"/>
              </a:rPr>
              <a:t> We will incorporate communication protocol via socket programming using tcp</a:t>
            </a:r>
          </a:p>
        </p:txBody>
      </p:sp>
      <p:sp>
        <p:nvSpPr>
          <p:cNvPr name="TextBox 10" id="10"/>
          <p:cNvSpPr txBox="true"/>
          <p:nvPr/>
        </p:nvSpPr>
        <p:spPr>
          <a:xfrm rot="0">
            <a:off x="7066063" y="5403667"/>
            <a:ext cx="1377583" cy="476250"/>
          </a:xfrm>
          <a:prstGeom prst="rect">
            <a:avLst/>
          </a:prstGeom>
        </p:spPr>
        <p:txBody>
          <a:bodyPr anchor="t" rtlCol="false" tIns="0" lIns="0" bIns="0" rIns="0">
            <a:spAutoFit/>
          </a:bodyPr>
          <a:lstStyle/>
          <a:p>
            <a:pPr algn="ctr" marL="0" indent="0" lvl="0">
              <a:lnSpc>
                <a:spcPts val="3899"/>
              </a:lnSpc>
              <a:spcBef>
                <a:spcPct val="0"/>
              </a:spcBef>
            </a:pPr>
            <a:r>
              <a:rPr lang="en-US" sz="2999" spc="-29">
                <a:solidFill>
                  <a:srgbClr val="000000"/>
                </a:solidFill>
                <a:latin typeface="Hammersmith One Bold"/>
              </a:rPr>
              <a:t>Week 2</a:t>
            </a:r>
          </a:p>
        </p:txBody>
      </p:sp>
      <p:sp>
        <p:nvSpPr>
          <p:cNvPr name="TextBox 11" id="11"/>
          <p:cNvSpPr txBox="true"/>
          <p:nvPr/>
        </p:nvSpPr>
        <p:spPr>
          <a:xfrm rot="0">
            <a:off x="9614373" y="6747230"/>
            <a:ext cx="1837545" cy="2454276"/>
          </a:xfrm>
          <a:prstGeom prst="rect">
            <a:avLst/>
          </a:prstGeom>
        </p:spPr>
        <p:txBody>
          <a:bodyPr anchor="t" rtlCol="false" tIns="0" lIns="0" bIns="0" rIns="0">
            <a:spAutoFit/>
          </a:bodyPr>
          <a:lstStyle/>
          <a:p>
            <a:pPr algn="ctr" marL="0" indent="0" lvl="0">
              <a:lnSpc>
                <a:spcPts val="2799"/>
              </a:lnSpc>
            </a:pPr>
            <a:r>
              <a:rPr lang="en-US" sz="1999" spc="39">
                <a:solidFill>
                  <a:srgbClr val="000000"/>
                </a:solidFill>
                <a:latin typeface="Clear Sans Regular"/>
              </a:rPr>
              <a:t> We will incorporate communication protocol via socket programming using tcp</a:t>
            </a:r>
          </a:p>
        </p:txBody>
      </p:sp>
      <p:sp>
        <p:nvSpPr>
          <p:cNvPr name="TextBox 12" id="12"/>
          <p:cNvSpPr txBox="true"/>
          <p:nvPr/>
        </p:nvSpPr>
        <p:spPr>
          <a:xfrm rot="0">
            <a:off x="9844355" y="5403667"/>
            <a:ext cx="1377583" cy="476250"/>
          </a:xfrm>
          <a:prstGeom prst="rect">
            <a:avLst/>
          </a:prstGeom>
        </p:spPr>
        <p:txBody>
          <a:bodyPr anchor="t" rtlCol="false" tIns="0" lIns="0" bIns="0" rIns="0">
            <a:spAutoFit/>
          </a:bodyPr>
          <a:lstStyle/>
          <a:p>
            <a:pPr algn="ctr" marL="0" indent="0" lvl="0">
              <a:lnSpc>
                <a:spcPts val="3899"/>
              </a:lnSpc>
              <a:spcBef>
                <a:spcPct val="0"/>
              </a:spcBef>
            </a:pPr>
            <a:r>
              <a:rPr lang="en-US" sz="2999" spc="-29">
                <a:solidFill>
                  <a:srgbClr val="000000"/>
                </a:solidFill>
                <a:latin typeface="Hammersmith One Bold"/>
              </a:rPr>
              <a:t>Week 3</a:t>
            </a:r>
          </a:p>
        </p:txBody>
      </p:sp>
      <p:sp>
        <p:nvSpPr>
          <p:cNvPr name="TextBox 13" id="13"/>
          <p:cNvSpPr txBox="true"/>
          <p:nvPr/>
        </p:nvSpPr>
        <p:spPr>
          <a:xfrm rot="0">
            <a:off x="12392665" y="6747230"/>
            <a:ext cx="1837545" cy="2454276"/>
          </a:xfrm>
          <a:prstGeom prst="rect">
            <a:avLst/>
          </a:prstGeom>
        </p:spPr>
        <p:txBody>
          <a:bodyPr anchor="t" rtlCol="false" tIns="0" lIns="0" bIns="0" rIns="0">
            <a:spAutoFit/>
          </a:bodyPr>
          <a:lstStyle/>
          <a:p>
            <a:pPr algn="ctr" marL="0" indent="0" lvl="0">
              <a:lnSpc>
                <a:spcPts val="2799"/>
              </a:lnSpc>
            </a:pPr>
            <a:r>
              <a:rPr lang="en-US" sz="1999" spc="39">
                <a:solidFill>
                  <a:srgbClr val="000000"/>
                </a:solidFill>
                <a:latin typeface="Clear Sans Regular"/>
              </a:rPr>
              <a:t>We will do work on web page/app so that we can access data from a remote device</a:t>
            </a:r>
          </a:p>
        </p:txBody>
      </p:sp>
      <p:sp>
        <p:nvSpPr>
          <p:cNvPr name="TextBox 14" id="14"/>
          <p:cNvSpPr txBox="true"/>
          <p:nvPr/>
        </p:nvSpPr>
        <p:spPr>
          <a:xfrm rot="0">
            <a:off x="12622646" y="5403667"/>
            <a:ext cx="1377583" cy="476250"/>
          </a:xfrm>
          <a:prstGeom prst="rect">
            <a:avLst/>
          </a:prstGeom>
        </p:spPr>
        <p:txBody>
          <a:bodyPr anchor="t" rtlCol="false" tIns="0" lIns="0" bIns="0" rIns="0">
            <a:spAutoFit/>
          </a:bodyPr>
          <a:lstStyle/>
          <a:p>
            <a:pPr algn="ctr" marL="0" indent="0" lvl="0">
              <a:lnSpc>
                <a:spcPts val="3899"/>
              </a:lnSpc>
              <a:spcBef>
                <a:spcPct val="0"/>
              </a:spcBef>
            </a:pPr>
            <a:r>
              <a:rPr lang="en-US" sz="2999" spc="-29">
                <a:solidFill>
                  <a:srgbClr val="000000"/>
                </a:solidFill>
                <a:latin typeface="Hammersmith One Bold"/>
              </a:rPr>
              <a:t>Week 4</a:t>
            </a:r>
          </a:p>
        </p:txBody>
      </p:sp>
      <p:sp>
        <p:nvSpPr>
          <p:cNvPr name="TextBox 15" id="15"/>
          <p:cNvSpPr txBox="true"/>
          <p:nvPr/>
        </p:nvSpPr>
        <p:spPr>
          <a:xfrm rot="0">
            <a:off x="14987122" y="6747230"/>
            <a:ext cx="2558215" cy="2806701"/>
          </a:xfrm>
          <a:prstGeom prst="rect">
            <a:avLst/>
          </a:prstGeom>
        </p:spPr>
        <p:txBody>
          <a:bodyPr anchor="t" rtlCol="false" tIns="0" lIns="0" bIns="0" rIns="0">
            <a:spAutoFit/>
          </a:bodyPr>
          <a:lstStyle/>
          <a:p>
            <a:pPr algn="ctr" marL="0" indent="0" lvl="0">
              <a:lnSpc>
                <a:spcPts val="2799"/>
              </a:lnSpc>
            </a:pPr>
            <a:r>
              <a:rPr lang="en-US" sz="1999" spc="39">
                <a:solidFill>
                  <a:srgbClr val="000000"/>
                </a:solidFill>
                <a:latin typeface="Clear Sans Regular"/>
              </a:rPr>
              <a:t>We will finalize our project. We will bring everything together and work on testing each functionality and try adding extended functionality.</a:t>
            </a:r>
          </a:p>
        </p:txBody>
      </p:sp>
      <p:sp>
        <p:nvSpPr>
          <p:cNvPr name="TextBox 16" id="16"/>
          <p:cNvSpPr txBox="true"/>
          <p:nvPr/>
        </p:nvSpPr>
        <p:spPr>
          <a:xfrm rot="0">
            <a:off x="15285947" y="5403667"/>
            <a:ext cx="1607564" cy="971550"/>
          </a:xfrm>
          <a:prstGeom prst="rect">
            <a:avLst/>
          </a:prstGeom>
        </p:spPr>
        <p:txBody>
          <a:bodyPr anchor="t" rtlCol="false" tIns="0" lIns="0" bIns="0" rIns="0">
            <a:spAutoFit/>
          </a:bodyPr>
          <a:lstStyle/>
          <a:p>
            <a:pPr algn="ctr" marL="0" indent="0" lvl="0">
              <a:lnSpc>
                <a:spcPts val="3899"/>
              </a:lnSpc>
              <a:spcBef>
                <a:spcPct val="0"/>
              </a:spcBef>
            </a:pPr>
            <a:r>
              <a:rPr lang="en-US" sz="2999" spc="-29">
                <a:solidFill>
                  <a:srgbClr val="000000"/>
                </a:solidFill>
                <a:latin typeface="Hammersmith One Bold"/>
              </a:rPr>
              <a:t>Week 5- end</a:t>
            </a:r>
          </a:p>
        </p:txBody>
      </p:sp>
      <p:sp>
        <p:nvSpPr>
          <p:cNvPr name="TextBox 17" id="17"/>
          <p:cNvSpPr txBox="true"/>
          <p:nvPr/>
        </p:nvSpPr>
        <p:spPr>
          <a:xfrm rot="0">
            <a:off x="2209800" y="828514"/>
            <a:ext cx="9424339" cy="1066800"/>
          </a:xfrm>
          <a:prstGeom prst="rect">
            <a:avLst/>
          </a:prstGeom>
        </p:spPr>
        <p:txBody>
          <a:bodyPr anchor="t" rtlCol="false" tIns="0" lIns="0" bIns="0" rIns="0">
            <a:spAutoFit/>
          </a:bodyPr>
          <a:lstStyle/>
          <a:p>
            <a:pPr algn="l" marL="0" indent="0" lvl="0">
              <a:lnSpc>
                <a:spcPts val="8400"/>
              </a:lnSpc>
              <a:spcBef>
                <a:spcPct val="0"/>
              </a:spcBef>
            </a:pPr>
            <a:r>
              <a:rPr lang="en-US" sz="7000" spc="-70">
                <a:solidFill>
                  <a:srgbClr val="FFFFFF"/>
                </a:solidFill>
                <a:latin typeface="Hammersmith One"/>
              </a:rPr>
              <a:t>Roadmap</a:t>
            </a:r>
          </a:p>
        </p:txBody>
      </p:sp>
      <p:pic>
        <p:nvPicPr>
          <p:cNvPr name="Picture 18" id="1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1998674" y="4522002"/>
            <a:ext cx="399195" cy="399534"/>
          </a:xfrm>
          <a:prstGeom prst="rect">
            <a:avLst/>
          </a:prstGeom>
        </p:spPr>
      </p:pic>
      <p:pic>
        <p:nvPicPr>
          <p:cNvPr name="Picture 19" id="1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7545950" y="4522002"/>
            <a:ext cx="399195" cy="399534"/>
          </a:xfrm>
          <a:prstGeom prst="rect">
            <a:avLst/>
          </a:prstGeom>
        </p:spPr>
      </p:pic>
      <p:pic>
        <p:nvPicPr>
          <p:cNvPr name="Picture 20" id="2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13093226" y="4522002"/>
            <a:ext cx="399195" cy="399534"/>
          </a:xfrm>
          <a:prstGeom prst="rect">
            <a:avLst/>
          </a:prstGeom>
        </p:spPr>
      </p:pic>
      <p:pic>
        <p:nvPicPr>
          <p:cNvPr name="Picture 21" id="2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4772312" y="4522002"/>
            <a:ext cx="399195" cy="399534"/>
          </a:xfrm>
          <a:prstGeom prst="rect">
            <a:avLst/>
          </a:prstGeom>
        </p:spPr>
      </p:pic>
      <p:pic>
        <p:nvPicPr>
          <p:cNvPr name="Picture 22" id="2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10319588" y="4522002"/>
            <a:ext cx="399195" cy="399534"/>
          </a:xfrm>
          <a:prstGeom prst="rect">
            <a:avLst/>
          </a:prstGeom>
        </p:spPr>
      </p:pic>
      <p:pic>
        <p:nvPicPr>
          <p:cNvPr name="Picture 23" id="2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0" t="0" r="34" b="0"/>
          <a:stretch>
            <a:fillRect/>
          </a:stretch>
        </p:blipFill>
        <p:spPr>
          <a:xfrm flipH="false" flipV="false" rot="5400000">
            <a:off x="15866864" y="4522002"/>
            <a:ext cx="399195" cy="399534"/>
          </a:xfrm>
          <a:prstGeom prst="rect">
            <a:avLst/>
          </a:prstGeom>
        </p:spPr>
      </p:pic>
      <p:sp>
        <p:nvSpPr>
          <p:cNvPr name="AutoShape 24" id="24"/>
          <p:cNvSpPr/>
          <p:nvPr/>
        </p:nvSpPr>
        <p:spPr>
          <a:xfrm rot="0">
            <a:off x="2831138" y="4690813"/>
            <a:ext cx="1507904" cy="0"/>
          </a:xfrm>
          <a:prstGeom prst="line">
            <a:avLst/>
          </a:prstGeom>
          <a:ln cap="rnd" w="19050">
            <a:solidFill>
              <a:srgbClr val="000000"/>
            </a:solidFill>
            <a:prstDash val="solid"/>
            <a:headEnd type="none" len="sm" w="sm"/>
            <a:tailEnd type="none" len="sm" w="sm"/>
          </a:ln>
        </p:spPr>
      </p:sp>
      <p:sp>
        <p:nvSpPr>
          <p:cNvPr name="AutoShape 25" id="25"/>
          <p:cNvSpPr/>
          <p:nvPr/>
        </p:nvSpPr>
        <p:spPr>
          <a:xfrm rot="0">
            <a:off x="5604777" y="4690813"/>
            <a:ext cx="1507904" cy="0"/>
          </a:xfrm>
          <a:prstGeom prst="line">
            <a:avLst/>
          </a:prstGeom>
          <a:ln cap="rnd" w="19050">
            <a:solidFill>
              <a:srgbClr val="000000"/>
            </a:solidFill>
            <a:prstDash val="solid"/>
            <a:headEnd type="none" len="sm" w="sm"/>
            <a:tailEnd type="none" len="sm" w="sm"/>
          </a:ln>
        </p:spPr>
      </p:sp>
      <p:sp>
        <p:nvSpPr>
          <p:cNvPr name="AutoShape 26" id="26"/>
          <p:cNvSpPr/>
          <p:nvPr/>
        </p:nvSpPr>
        <p:spPr>
          <a:xfrm rot="0">
            <a:off x="8378415" y="4690813"/>
            <a:ext cx="1507904" cy="0"/>
          </a:xfrm>
          <a:prstGeom prst="line">
            <a:avLst/>
          </a:prstGeom>
          <a:ln cap="rnd" w="19050">
            <a:solidFill>
              <a:srgbClr val="000000"/>
            </a:solidFill>
            <a:prstDash val="solid"/>
            <a:headEnd type="none" len="sm" w="sm"/>
            <a:tailEnd type="none" len="sm" w="sm"/>
          </a:ln>
        </p:spPr>
      </p:sp>
      <p:sp>
        <p:nvSpPr>
          <p:cNvPr name="AutoShape 27" id="27"/>
          <p:cNvSpPr/>
          <p:nvPr/>
        </p:nvSpPr>
        <p:spPr>
          <a:xfrm rot="0">
            <a:off x="11152053" y="4690813"/>
            <a:ext cx="1507904" cy="0"/>
          </a:xfrm>
          <a:prstGeom prst="line">
            <a:avLst/>
          </a:prstGeom>
          <a:ln cap="rnd" w="19050">
            <a:solidFill>
              <a:srgbClr val="000000"/>
            </a:solidFill>
            <a:prstDash val="solid"/>
            <a:headEnd type="none" len="sm" w="sm"/>
            <a:tailEnd type="none" len="sm" w="sm"/>
          </a:ln>
        </p:spPr>
      </p:sp>
      <p:sp>
        <p:nvSpPr>
          <p:cNvPr name="AutoShape 28" id="28"/>
          <p:cNvSpPr/>
          <p:nvPr/>
        </p:nvSpPr>
        <p:spPr>
          <a:xfrm rot="0">
            <a:off x="13925691" y="4690813"/>
            <a:ext cx="1507904" cy="0"/>
          </a:xfrm>
          <a:prstGeom prst="line">
            <a:avLst/>
          </a:prstGeom>
          <a:ln cap="rnd" w="19050">
            <a:solidFill>
              <a:srgbClr val="000000"/>
            </a:solidFill>
            <a:prstDash val="solid"/>
            <a:headEnd type="none" len="sm" w="sm"/>
            <a:tailEnd type="none" len="sm" w="sm"/>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sp>
        <p:nvSpPr>
          <p:cNvPr name="TextBox 3" id="3"/>
          <p:cNvSpPr txBox="true"/>
          <p:nvPr/>
        </p:nvSpPr>
        <p:spPr>
          <a:xfrm rot="0">
            <a:off x="4122049" y="1566921"/>
            <a:ext cx="10043902" cy="1330324"/>
          </a:xfrm>
          <a:prstGeom prst="rect">
            <a:avLst/>
          </a:prstGeom>
        </p:spPr>
        <p:txBody>
          <a:bodyPr anchor="t" rtlCol="false" tIns="0" lIns="0" bIns="0" rIns="0">
            <a:spAutoFit/>
          </a:bodyPr>
          <a:lstStyle/>
          <a:p>
            <a:pPr algn="ctr">
              <a:lnSpc>
                <a:spcPts val="9999"/>
              </a:lnSpc>
            </a:pPr>
            <a:r>
              <a:rPr lang="en-US" sz="9999">
                <a:solidFill>
                  <a:srgbClr val="FFFFFF"/>
                </a:solidFill>
                <a:latin typeface="Big Shoulders Display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35FC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6831" r="0" b="16831"/>
          <a:stretch>
            <a:fillRect/>
          </a:stretch>
        </p:blipFill>
        <p:spPr>
          <a:xfrm flipH="false" flipV="false" rot="0">
            <a:off x="-1314450" y="0"/>
            <a:ext cx="10458450" cy="10439267"/>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415" r="34" b="0"/>
          <a:stretch>
            <a:fillRect/>
          </a:stretch>
        </p:blipFill>
        <p:spPr>
          <a:xfrm flipH="false" flipV="false" rot="-10800000">
            <a:off x="-1295400" y="-68069"/>
            <a:ext cx="10462957" cy="10423137"/>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5400000">
            <a:off x="1035086" y="1022314"/>
            <a:ext cx="689712" cy="702485"/>
          </a:xfrm>
          <a:prstGeom prst="rect">
            <a:avLst/>
          </a:prstGeom>
        </p:spPr>
      </p:pic>
      <p:sp>
        <p:nvSpPr>
          <p:cNvPr name="TextBox 5" id="5"/>
          <p:cNvSpPr txBox="true"/>
          <p:nvPr/>
        </p:nvSpPr>
        <p:spPr>
          <a:xfrm rot="0">
            <a:off x="10401299" y="926042"/>
            <a:ext cx="6858001" cy="1965325"/>
          </a:xfrm>
          <a:prstGeom prst="rect">
            <a:avLst/>
          </a:prstGeom>
        </p:spPr>
        <p:txBody>
          <a:bodyPr anchor="t" rtlCol="false" tIns="0" lIns="0" bIns="0" rIns="0">
            <a:spAutoFit/>
          </a:bodyPr>
          <a:lstStyle/>
          <a:p>
            <a:pPr algn="l" marL="0" indent="0" lvl="0">
              <a:lnSpc>
                <a:spcPts val="7700"/>
              </a:lnSpc>
              <a:spcBef>
                <a:spcPct val="0"/>
              </a:spcBef>
            </a:pPr>
            <a:r>
              <a:rPr lang="en-US" sz="7000" u="none">
                <a:solidFill>
                  <a:srgbClr val="FFFFFF"/>
                </a:solidFill>
                <a:latin typeface="Hammersmith One Bold"/>
              </a:rPr>
              <a:t>Introduction</a:t>
            </a:r>
          </a:p>
          <a:p>
            <a:pPr algn="l" marL="0" indent="0" lvl="0">
              <a:lnSpc>
                <a:spcPts val="7700"/>
              </a:lnSpc>
              <a:spcBef>
                <a:spcPct val="0"/>
              </a:spcBef>
            </a:pPr>
          </a:p>
        </p:txBody>
      </p:sp>
      <p:sp>
        <p:nvSpPr>
          <p:cNvPr name="TextBox 6" id="6"/>
          <p:cNvSpPr txBox="true"/>
          <p:nvPr/>
        </p:nvSpPr>
        <p:spPr>
          <a:xfrm rot="0">
            <a:off x="10401299" y="2343150"/>
            <a:ext cx="6384597" cy="6915150"/>
          </a:xfrm>
          <a:prstGeom prst="rect">
            <a:avLst/>
          </a:prstGeom>
        </p:spPr>
        <p:txBody>
          <a:bodyPr anchor="t" rtlCol="false" tIns="0" lIns="0" bIns="0" rIns="0">
            <a:spAutoFit/>
          </a:bodyPr>
          <a:lstStyle/>
          <a:p>
            <a:pPr>
              <a:lnSpc>
                <a:spcPts val="4200"/>
              </a:lnSpc>
            </a:pPr>
            <a:r>
              <a:rPr lang="en-US" sz="3000" spc="-90">
                <a:solidFill>
                  <a:srgbClr val="FFFFFF"/>
                </a:solidFill>
                <a:latin typeface="Clear Sans Regular Bold"/>
              </a:rPr>
              <a:t>IOT Based Smart Aquarium : </a:t>
            </a:r>
          </a:p>
          <a:p>
            <a:pPr>
              <a:lnSpc>
                <a:spcPts val="4200"/>
              </a:lnSpc>
            </a:pPr>
            <a:r>
              <a:rPr lang="en-US" sz="3000" spc="-90">
                <a:solidFill>
                  <a:srgbClr val="FFFFFF"/>
                </a:solidFill>
                <a:latin typeface="Clear Sans Regular"/>
              </a:rPr>
              <a:t>Through this project, we will monitor water quality and environment of an aquarium. </a:t>
            </a:r>
          </a:p>
          <a:p>
            <a:pPr>
              <a:lnSpc>
                <a:spcPts val="4200"/>
              </a:lnSpc>
            </a:pPr>
          </a:p>
          <a:p>
            <a:pPr>
              <a:lnSpc>
                <a:spcPts val="4200"/>
              </a:lnSpc>
            </a:pPr>
            <a:r>
              <a:rPr lang="en-US" sz="3000" spc="-90">
                <a:solidFill>
                  <a:srgbClr val="FFFFFF"/>
                </a:solidFill>
                <a:latin typeface="Clear Sans Regular"/>
              </a:rPr>
              <a:t>pH level and temperature measurements will help us control the water quality. Whereas, the brightness readings (crucial for fish's health) will help us in timely lumination of the tank.</a:t>
            </a:r>
          </a:p>
          <a:p>
            <a:pPr>
              <a:lnSpc>
                <a:spcPts val="4200"/>
              </a:lnSpc>
            </a:pPr>
          </a:p>
          <a:p>
            <a:pPr>
              <a:lnSpc>
                <a:spcPts val="4200"/>
              </a:lnSpc>
            </a:pPr>
            <a:r>
              <a:rPr lang="en-US" sz="3000" spc="-90">
                <a:solidFill>
                  <a:srgbClr val="FFFFFF"/>
                </a:solidFill>
                <a:latin typeface="Clear Sans Regular"/>
              </a:rPr>
              <a:t>We will also try incorporating some extended features in the project as well.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253381" y="1079499"/>
            <a:ext cx="8771798" cy="1358901"/>
            <a:chOff x="0" y="0"/>
            <a:chExt cx="11695731" cy="18118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Here, smart aquarium device was designed to feed aquaculture fish automatically, namely Smart Aquarium Design Using Android-Based Raspberry Pi.</a:t>
              </a:r>
            </a:p>
            <a:p>
              <a:pPr>
                <a:lnSpc>
                  <a:spcPts val="2799"/>
                </a:lnSpc>
              </a:pPr>
            </a:p>
          </p:txBody>
        </p:sp>
      </p:grpSp>
      <p:grpSp>
        <p:nvGrpSpPr>
          <p:cNvPr name="Group 6" id="6"/>
          <p:cNvGrpSpPr/>
          <p:nvPr/>
        </p:nvGrpSpPr>
        <p:grpSpPr>
          <a:xfrm rot="0">
            <a:off x="8253381" y="2438400"/>
            <a:ext cx="8771798" cy="1358901"/>
            <a:chOff x="0" y="0"/>
            <a:chExt cx="11695731" cy="1811867"/>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8" id="8"/>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It uses a servo motor to drive the fish feeding valve and also uses a relay as an on / off aquarium decorative light.  Here, Android will be the interface between the aquarium and the tools.</a:t>
              </a:r>
            </a:p>
            <a:p>
              <a:pPr>
                <a:lnSpc>
                  <a:spcPts val="2799"/>
                </a:lnSpc>
              </a:pPr>
            </a:p>
          </p:txBody>
        </p:sp>
      </p:grpSp>
      <p:grpSp>
        <p:nvGrpSpPr>
          <p:cNvPr name="Group 9" id="9"/>
          <p:cNvGrpSpPr/>
          <p:nvPr/>
        </p:nvGrpSpPr>
        <p:grpSpPr>
          <a:xfrm rot="0">
            <a:off x="8253381" y="3797301"/>
            <a:ext cx="8771798" cy="1711326"/>
            <a:chOff x="0" y="0"/>
            <a:chExt cx="11695731" cy="2281767"/>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1" id="11"/>
            <p:cNvSpPr txBox="true"/>
            <p:nvPr/>
          </p:nvSpPr>
          <p:spPr>
            <a:xfrm rot="0">
              <a:off x="1093551" y="-38100"/>
              <a:ext cx="10602180" cy="23198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Android sends data to the database later and the rasberry pi will read the data in the database. We will not be using any android interface in our project. Instead, we will be using socket programming which will be (probably) more convinient to us.</a:t>
              </a:r>
            </a:p>
            <a:p>
              <a:pPr>
                <a:lnSpc>
                  <a:spcPts val="2799"/>
                </a:lnSpc>
              </a:pPr>
            </a:p>
          </p:txBody>
        </p:sp>
      </p:grpSp>
      <p:grpSp>
        <p:nvGrpSpPr>
          <p:cNvPr name="Group 12" id="12"/>
          <p:cNvGrpSpPr/>
          <p:nvPr/>
        </p:nvGrpSpPr>
        <p:grpSpPr>
          <a:xfrm rot="0">
            <a:off x="8253381" y="6926247"/>
            <a:ext cx="8771798" cy="1358901"/>
            <a:chOff x="0" y="0"/>
            <a:chExt cx="11695731" cy="1811867"/>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4" id="14"/>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Bold"/>
                </a:rPr>
                <a:t>The goal of creating the Raspberry Pi was to make an inexpensive device that would improve programming skills and hardware understanding.</a:t>
              </a:r>
            </a:p>
            <a:p>
              <a:pPr>
                <a:lnSpc>
                  <a:spcPts val="2799"/>
                </a:lnSpc>
              </a:pPr>
            </a:p>
          </p:txBody>
        </p:sp>
      </p:grpSp>
      <p:grpSp>
        <p:nvGrpSpPr>
          <p:cNvPr name="Group 15" id="15"/>
          <p:cNvGrpSpPr/>
          <p:nvPr/>
        </p:nvGrpSpPr>
        <p:grpSpPr>
          <a:xfrm rot="0">
            <a:off x="8253381" y="5508626"/>
            <a:ext cx="8771798" cy="1358901"/>
            <a:chOff x="0" y="0"/>
            <a:chExt cx="11695731" cy="1811867"/>
          </a:xfrm>
        </p:grpSpPr>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7" id="17"/>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Bold"/>
                </a:rPr>
                <a:t>For now, we are considering the servo motor based fish feeding system as an extended functionality due to its complexity and time constraint.</a:t>
              </a:r>
            </a:p>
            <a:p>
              <a:pPr>
                <a:lnSpc>
                  <a:spcPts val="2799"/>
                </a:lnSpc>
              </a:pPr>
            </a:p>
          </p:txBody>
        </p:sp>
      </p:grpSp>
      <p:grpSp>
        <p:nvGrpSpPr>
          <p:cNvPr name="Group 18" id="18"/>
          <p:cNvGrpSpPr/>
          <p:nvPr/>
        </p:nvGrpSpPr>
        <p:grpSpPr>
          <a:xfrm rot="0">
            <a:off x="8253381" y="8285147"/>
            <a:ext cx="8771798" cy="654051"/>
            <a:chOff x="0" y="0"/>
            <a:chExt cx="11695731" cy="872067"/>
          </a:xfrm>
        </p:grpSpPr>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20" id="20"/>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Through this paper, we also learnt about function of relay and its connections with the Raspberry Pi board.</a:t>
              </a:r>
            </a:p>
          </p:txBody>
        </p:sp>
      </p:grpSp>
      <p:pic>
        <p:nvPicPr>
          <p:cNvPr name="Picture 21" id="21"/>
          <p:cNvPicPr>
            <a:picLocks noChangeAspect="true"/>
          </p:cNvPicPr>
          <p:nvPr/>
        </p:nvPicPr>
        <p:blipFill>
          <a:blip r:embed="rId6"/>
          <a:srcRect l="0" t="0" r="0" b="0"/>
          <a:stretch>
            <a:fillRect/>
          </a:stretch>
        </p:blipFill>
        <p:spPr>
          <a:xfrm flipH="false" flipV="false" rot="0">
            <a:off x="1028700" y="4746112"/>
            <a:ext cx="6368593" cy="5129718"/>
          </a:xfrm>
          <a:prstGeom prst="rect">
            <a:avLst/>
          </a:prstGeom>
        </p:spPr>
      </p:pic>
      <p:sp>
        <p:nvSpPr>
          <p:cNvPr name="TextBox 22" id="22"/>
          <p:cNvSpPr txBox="true"/>
          <p:nvPr/>
        </p:nvSpPr>
        <p:spPr>
          <a:xfrm rot="0">
            <a:off x="2151998" y="1038225"/>
            <a:ext cx="5059131"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Literature Review</a:t>
            </a:r>
          </a:p>
        </p:txBody>
      </p:sp>
      <p:sp>
        <p:nvSpPr>
          <p:cNvPr name="TextBox 23" id="23"/>
          <p:cNvSpPr txBox="true"/>
          <p:nvPr/>
        </p:nvSpPr>
        <p:spPr>
          <a:xfrm rot="0">
            <a:off x="1208910" y="3521076"/>
            <a:ext cx="5533183" cy="641474"/>
          </a:xfrm>
          <a:prstGeom prst="rect">
            <a:avLst/>
          </a:prstGeom>
        </p:spPr>
        <p:txBody>
          <a:bodyPr anchor="t" rtlCol="false" tIns="0" lIns="0" bIns="0" rIns="0">
            <a:spAutoFit/>
          </a:bodyPr>
          <a:lstStyle/>
          <a:p>
            <a:pPr algn="l" marL="0" indent="0" lvl="0">
              <a:lnSpc>
                <a:spcPts val="2587"/>
              </a:lnSpc>
              <a:spcBef>
                <a:spcPct val="0"/>
              </a:spcBef>
            </a:pPr>
            <a:r>
              <a:rPr lang="en-US" sz="1990" u="sng">
                <a:solidFill>
                  <a:srgbClr val="000000"/>
                </a:solidFill>
                <a:latin typeface="Clear Sans Regular"/>
              </a:rPr>
              <a:t>https://pdfs.semanticscholar.org/e054/da0e2ccc399d2b652ac6f69c6fec7d788693.pdf</a:t>
            </a:r>
          </a:p>
        </p:txBody>
      </p:sp>
      <p:sp>
        <p:nvSpPr>
          <p:cNvPr name="TextBox 24" id="24"/>
          <p:cNvSpPr txBox="true"/>
          <p:nvPr/>
        </p:nvSpPr>
        <p:spPr>
          <a:xfrm rot="0">
            <a:off x="706246" y="689180"/>
            <a:ext cx="1005330" cy="2454070"/>
          </a:xfrm>
          <a:prstGeom prst="rect">
            <a:avLst/>
          </a:prstGeom>
        </p:spPr>
        <p:txBody>
          <a:bodyPr anchor="t" rtlCol="false" tIns="0" lIns="0" bIns="0" rIns="0">
            <a:spAutoFit/>
          </a:bodyPr>
          <a:lstStyle/>
          <a:p>
            <a:pPr algn="l" marL="0" indent="0" lvl="0">
              <a:lnSpc>
                <a:spcPts val="19407"/>
              </a:lnSpc>
              <a:spcBef>
                <a:spcPct val="0"/>
              </a:spcBef>
            </a:pPr>
            <a:r>
              <a:rPr lang="en-US" sz="16173">
                <a:solidFill>
                  <a:srgbClr val="000000"/>
                </a:solidFill>
                <a:latin typeface="Clear Sans Regular"/>
              </a:rPr>
              <a:t>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253381" y="1079499"/>
            <a:ext cx="8771798" cy="1711326"/>
            <a:chOff x="0" y="0"/>
            <a:chExt cx="11695731" cy="22817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23198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Here, the proposed technology uses Raspberry pi Webcam server to capture live video stream of aquarium, feed fishes through servomotor using pulse-width modulation, relays are used to ON/OFF light, temperature control, filter control, and android app to allow the user to access various functionalities.</a:t>
              </a:r>
            </a:p>
          </p:txBody>
        </p:sp>
      </p:grpSp>
      <p:grpSp>
        <p:nvGrpSpPr>
          <p:cNvPr name="Group 6" id="6"/>
          <p:cNvGrpSpPr/>
          <p:nvPr/>
        </p:nvGrpSpPr>
        <p:grpSpPr>
          <a:xfrm rot="0">
            <a:off x="8253381" y="3063937"/>
            <a:ext cx="8771798" cy="1006476"/>
            <a:chOff x="0" y="0"/>
            <a:chExt cx="11695731" cy="1341967"/>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8" id="8"/>
            <p:cNvSpPr txBox="true"/>
            <p:nvPr/>
          </p:nvSpPr>
          <p:spPr>
            <a:xfrm rot="0">
              <a:off x="1093551" y="-38100"/>
              <a:ext cx="10602180" cy="13800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We will not incomporate the webcam, filter control features because they are already been implemented and we won't add anything new and significant to the existing project.</a:t>
              </a:r>
            </a:p>
          </p:txBody>
        </p:sp>
      </p:grpSp>
      <p:grpSp>
        <p:nvGrpSpPr>
          <p:cNvPr name="Group 9" id="9"/>
          <p:cNvGrpSpPr/>
          <p:nvPr/>
        </p:nvGrpSpPr>
        <p:grpSpPr>
          <a:xfrm rot="0">
            <a:off x="8253381" y="4321300"/>
            <a:ext cx="8771798" cy="1358901"/>
            <a:chOff x="0" y="0"/>
            <a:chExt cx="11695731" cy="1811867"/>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1" id="11"/>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Bold"/>
                </a:rPr>
                <a:t>We will rather use sensors to determine pH level in the water and maintain right pH level. Brightness in the aquarium will be synchronized with sunrise and sunset. These features are new and significant.</a:t>
              </a:r>
            </a:p>
          </p:txBody>
        </p:sp>
      </p:grpSp>
      <p:pic>
        <p:nvPicPr>
          <p:cNvPr name="Picture 12" id="12"/>
          <p:cNvPicPr>
            <a:picLocks noChangeAspect="true"/>
          </p:cNvPicPr>
          <p:nvPr/>
        </p:nvPicPr>
        <p:blipFill>
          <a:blip r:embed="rId6"/>
          <a:srcRect l="0" t="0" r="0" b="0"/>
          <a:stretch>
            <a:fillRect/>
          </a:stretch>
        </p:blipFill>
        <p:spPr>
          <a:xfrm flipH="false" flipV="false" rot="0">
            <a:off x="706246" y="5473495"/>
            <a:ext cx="7105047" cy="4646327"/>
          </a:xfrm>
          <a:prstGeom prst="rect">
            <a:avLst/>
          </a:prstGeom>
        </p:spPr>
      </p:pic>
      <p:sp>
        <p:nvSpPr>
          <p:cNvPr name="TextBox 13" id="13"/>
          <p:cNvSpPr txBox="true"/>
          <p:nvPr/>
        </p:nvSpPr>
        <p:spPr>
          <a:xfrm rot="0">
            <a:off x="2151998" y="1038225"/>
            <a:ext cx="5059131"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Literature Review</a:t>
            </a:r>
          </a:p>
        </p:txBody>
      </p:sp>
      <p:sp>
        <p:nvSpPr>
          <p:cNvPr name="TextBox 14" id="14"/>
          <p:cNvSpPr txBox="true"/>
          <p:nvPr/>
        </p:nvSpPr>
        <p:spPr>
          <a:xfrm rot="0">
            <a:off x="1208910" y="3578226"/>
            <a:ext cx="5533183" cy="965324"/>
          </a:xfrm>
          <a:prstGeom prst="rect">
            <a:avLst/>
          </a:prstGeom>
        </p:spPr>
        <p:txBody>
          <a:bodyPr anchor="t" rtlCol="false" tIns="0" lIns="0" bIns="0" rIns="0">
            <a:spAutoFit/>
          </a:bodyPr>
          <a:lstStyle/>
          <a:p>
            <a:pPr algn="l" marL="0" indent="0" lvl="0">
              <a:lnSpc>
                <a:spcPts val="2587"/>
              </a:lnSpc>
              <a:spcBef>
                <a:spcPct val="0"/>
              </a:spcBef>
            </a:pPr>
            <a:r>
              <a:rPr lang="en-US" sz="1990" u="sng">
                <a:solidFill>
                  <a:srgbClr val="000000"/>
                </a:solidFill>
                <a:latin typeface="Clear Sans Regular"/>
              </a:rPr>
              <a:t>https://www.researchgate.net/publication/340254865_Smart_Live_Monitoring_of_Aquarium-An_IoT_Application</a:t>
            </a:r>
          </a:p>
        </p:txBody>
      </p:sp>
      <p:sp>
        <p:nvSpPr>
          <p:cNvPr name="TextBox 15" id="15"/>
          <p:cNvSpPr txBox="true"/>
          <p:nvPr/>
        </p:nvSpPr>
        <p:spPr>
          <a:xfrm rot="0">
            <a:off x="706246" y="689180"/>
            <a:ext cx="1005330" cy="2454070"/>
          </a:xfrm>
          <a:prstGeom prst="rect">
            <a:avLst/>
          </a:prstGeom>
        </p:spPr>
        <p:txBody>
          <a:bodyPr anchor="t" rtlCol="false" tIns="0" lIns="0" bIns="0" rIns="0">
            <a:spAutoFit/>
          </a:bodyPr>
          <a:lstStyle/>
          <a:p>
            <a:pPr algn="l" marL="0" indent="0" lvl="0">
              <a:lnSpc>
                <a:spcPts val="19407"/>
              </a:lnSpc>
              <a:spcBef>
                <a:spcPct val="0"/>
              </a:spcBef>
            </a:pPr>
            <a:r>
              <a:rPr lang="en-US" sz="16173">
                <a:solidFill>
                  <a:srgbClr val="000000"/>
                </a:solidFill>
                <a:latin typeface="Clear Sans Regular"/>
              </a:rPr>
              <a:t>2</a:t>
            </a:r>
          </a:p>
        </p:txBody>
      </p:sp>
      <p:pic>
        <p:nvPicPr>
          <p:cNvPr name="Picture 16" id="16"/>
          <p:cNvPicPr>
            <a:picLocks noChangeAspect="true"/>
          </p:cNvPicPr>
          <p:nvPr/>
        </p:nvPicPr>
        <p:blipFill>
          <a:blip r:embed="rId7"/>
          <a:srcRect l="0" t="0" r="0" b="0"/>
          <a:stretch>
            <a:fillRect/>
          </a:stretch>
        </p:blipFill>
        <p:spPr>
          <a:xfrm flipH="false" flipV="false" rot="0">
            <a:off x="11077873" y="5680200"/>
            <a:ext cx="4685487" cy="4439622"/>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253381" y="1079499"/>
            <a:ext cx="8771798" cy="1006476"/>
            <a:chOff x="0" y="0"/>
            <a:chExt cx="11695731" cy="13419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13800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The optimal freshwater temperature range for fish survival is 25-32 degrees Celsius. The temperature affects the digestive process and metabolism of the fish. </a:t>
              </a:r>
            </a:p>
          </p:txBody>
        </p:sp>
      </p:grpSp>
      <p:grpSp>
        <p:nvGrpSpPr>
          <p:cNvPr name="Group 6" id="6"/>
          <p:cNvGrpSpPr/>
          <p:nvPr/>
        </p:nvGrpSpPr>
        <p:grpSpPr>
          <a:xfrm rot="0">
            <a:off x="8253381" y="2292951"/>
            <a:ext cx="8771798" cy="1006476"/>
            <a:chOff x="0" y="0"/>
            <a:chExt cx="11695731" cy="1341967"/>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40137"/>
              <a:ext cx="532260" cy="532712"/>
            </a:xfrm>
            <a:prstGeom prst="rect">
              <a:avLst/>
            </a:prstGeom>
          </p:spPr>
        </p:pic>
        <p:sp>
          <p:nvSpPr>
            <p:cNvPr name="TextBox 8" id="8"/>
            <p:cNvSpPr txBox="true"/>
            <p:nvPr/>
          </p:nvSpPr>
          <p:spPr>
            <a:xfrm rot="0">
              <a:off x="1093551" y="-38100"/>
              <a:ext cx="10602180" cy="13800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The maximum turbidity that is safe for fish is 128 NTU. If the turbidity level of water is more than the maximum value, it is necessary to drain the pond. </a:t>
              </a:r>
            </a:p>
          </p:txBody>
        </p:sp>
      </p:grpSp>
      <p:grpSp>
        <p:nvGrpSpPr>
          <p:cNvPr name="Group 9" id="9"/>
          <p:cNvGrpSpPr/>
          <p:nvPr/>
        </p:nvGrpSpPr>
        <p:grpSpPr>
          <a:xfrm rot="0">
            <a:off x="8253381" y="3516976"/>
            <a:ext cx="8771798" cy="1006476"/>
            <a:chOff x="0" y="0"/>
            <a:chExt cx="11695731" cy="1341967"/>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1" id="11"/>
            <p:cNvSpPr txBox="true"/>
            <p:nvPr/>
          </p:nvSpPr>
          <p:spPr>
            <a:xfrm rot="0">
              <a:off x="1093551" y="-38100"/>
              <a:ext cx="10602180" cy="13800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Bold"/>
                </a:rPr>
                <a:t>We are currently not working on controlling the turbidity, but this can be incoorporated in the extended version. This due to added complexity factor.</a:t>
              </a:r>
            </a:p>
          </p:txBody>
        </p:sp>
      </p:grpSp>
      <p:grpSp>
        <p:nvGrpSpPr>
          <p:cNvPr name="Group 12" id="12"/>
          <p:cNvGrpSpPr/>
          <p:nvPr/>
        </p:nvGrpSpPr>
        <p:grpSpPr>
          <a:xfrm rot="0">
            <a:off x="8253381" y="4698180"/>
            <a:ext cx="8771798" cy="1358901"/>
            <a:chOff x="0" y="0"/>
            <a:chExt cx="11695731" cy="1811867"/>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4" id="14"/>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The system uses Cayenne for designing software system. Cayenne is third-party software-based Android to provide application system. The software provides a graph of real-time water temperature measurement.</a:t>
              </a:r>
            </a:p>
          </p:txBody>
        </p:sp>
      </p:grpSp>
      <p:grpSp>
        <p:nvGrpSpPr>
          <p:cNvPr name="Group 15" id="15"/>
          <p:cNvGrpSpPr/>
          <p:nvPr/>
        </p:nvGrpSpPr>
        <p:grpSpPr>
          <a:xfrm rot="0">
            <a:off x="8253381" y="6251339"/>
            <a:ext cx="8771798" cy="2063751"/>
            <a:chOff x="0" y="0"/>
            <a:chExt cx="11695731" cy="2751667"/>
          </a:xfrm>
        </p:grpSpPr>
        <p:pic>
          <p:nvPicPr>
            <p:cNvPr name="Picture 16" id="1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12474"/>
              <a:ext cx="532260" cy="532712"/>
            </a:xfrm>
            <a:prstGeom prst="rect">
              <a:avLst/>
            </a:prstGeom>
          </p:spPr>
        </p:pic>
        <p:sp>
          <p:nvSpPr>
            <p:cNvPr name="TextBox 17" id="17"/>
            <p:cNvSpPr txBox="true"/>
            <p:nvPr/>
          </p:nvSpPr>
          <p:spPr>
            <a:xfrm rot="0">
              <a:off x="1093551" y="-38100"/>
              <a:ext cx="10602180" cy="27897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Fill-and-Drain Water System Testing: O</a:t>
              </a:r>
              <a:r>
                <a:rPr lang="en-US" sz="1999">
                  <a:solidFill>
                    <a:srgbClr val="000000"/>
                  </a:solidFill>
                  <a:latin typeface="Clear Sans Regular"/>
                </a:rPr>
                <a:t>ne of solenoid valve works to drains half of height of aquarium water. After that, other water solenoid valve will open to give access the clean water to refill the aquarium water. Can use this in the extended feautures, for now this will add complexities to the project.</a:t>
              </a:r>
            </a:p>
            <a:p>
              <a:pPr>
                <a:lnSpc>
                  <a:spcPts val="2799"/>
                </a:lnSpc>
              </a:pPr>
            </a:p>
          </p:txBody>
        </p:sp>
      </p:grpSp>
      <p:grpSp>
        <p:nvGrpSpPr>
          <p:cNvPr name="Group 18" id="18"/>
          <p:cNvGrpSpPr/>
          <p:nvPr/>
        </p:nvGrpSpPr>
        <p:grpSpPr>
          <a:xfrm rot="0">
            <a:off x="8253381" y="8191265"/>
            <a:ext cx="8771798" cy="1358901"/>
            <a:chOff x="0" y="0"/>
            <a:chExt cx="11695731" cy="1811867"/>
          </a:xfrm>
        </p:grpSpPr>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40137"/>
              <a:ext cx="532260" cy="532712"/>
            </a:xfrm>
            <a:prstGeom prst="rect">
              <a:avLst/>
            </a:prstGeom>
          </p:spPr>
        </p:pic>
        <p:sp>
          <p:nvSpPr>
            <p:cNvPr name="TextBox 20" id="20"/>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Bold"/>
                </a:rPr>
                <a:t>For the sake of simplicity, we will get the data displayed on the laptop rather than on smartphone. This is because, for now we are not planning to make any android app to display output data and control our IOT system.</a:t>
              </a:r>
            </a:p>
          </p:txBody>
        </p:sp>
      </p:grpSp>
      <p:pic>
        <p:nvPicPr>
          <p:cNvPr name="Picture 21" id="21"/>
          <p:cNvPicPr>
            <a:picLocks noChangeAspect="true"/>
          </p:cNvPicPr>
          <p:nvPr/>
        </p:nvPicPr>
        <p:blipFill>
          <a:blip r:embed="rId6"/>
          <a:srcRect l="0" t="0" r="0" b="0"/>
          <a:stretch>
            <a:fillRect/>
          </a:stretch>
        </p:blipFill>
        <p:spPr>
          <a:xfrm flipH="false" flipV="false" rot="0">
            <a:off x="953962" y="5143500"/>
            <a:ext cx="5514869" cy="4567001"/>
          </a:xfrm>
          <a:prstGeom prst="rect">
            <a:avLst/>
          </a:prstGeom>
        </p:spPr>
      </p:pic>
      <p:sp>
        <p:nvSpPr>
          <p:cNvPr name="TextBox 22" id="22"/>
          <p:cNvSpPr txBox="true"/>
          <p:nvPr/>
        </p:nvSpPr>
        <p:spPr>
          <a:xfrm rot="0">
            <a:off x="2151998" y="1038225"/>
            <a:ext cx="5059131"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Literature Review</a:t>
            </a:r>
          </a:p>
        </p:txBody>
      </p:sp>
      <p:sp>
        <p:nvSpPr>
          <p:cNvPr name="TextBox 23" id="23"/>
          <p:cNvSpPr txBox="true"/>
          <p:nvPr/>
        </p:nvSpPr>
        <p:spPr>
          <a:xfrm rot="0">
            <a:off x="1409700" y="3194652"/>
            <a:ext cx="4612734" cy="1613024"/>
          </a:xfrm>
          <a:prstGeom prst="rect">
            <a:avLst/>
          </a:prstGeom>
        </p:spPr>
        <p:txBody>
          <a:bodyPr anchor="t" rtlCol="false" tIns="0" lIns="0" bIns="0" rIns="0">
            <a:spAutoFit/>
          </a:bodyPr>
          <a:lstStyle/>
          <a:p>
            <a:pPr algn="l" marL="0" indent="0" lvl="0">
              <a:lnSpc>
                <a:spcPts val="2587"/>
              </a:lnSpc>
              <a:spcBef>
                <a:spcPct val="0"/>
              </a:spcBef>
            </a:pPr>
            <a:r>
              <a:rPr lang="en-US" sz="1990" u="sng">
                <a:solidFill>
                  <a:srgbClr val="000000"/>
                </a:solidFill>
                <a:latin typeface="Clear Sans Regular"/>
              </a:rPr>
              <a:t>https://www.researchgate.net/publication/332612763_The_smart_monitoring_and_automation_control_system_for_fish_aquarium_based_on_internet_of_things_technology</a:t>
            </a:r>
          </a:p>
        </p:txBody>
      </p:sp>
      <p:sp>
        <p:nvSpPr>
          <p:cNvPr name="TextBox 24" id="24"/>
          <p:cNvSpPr txBox="true"/>
          <p:nvPr/>
        </p:nvSpPr>
        <p:spPr>
          <a:xfrm rot="0">
            <a:off x="780188" y="689180"/>
            <a:ext cx="1005330" cy="2454070"/>
          </a:xfrm>
          <a:prstGeom prst="rect">
            <a:avLst/>
          </a:prstGeom>
        </p:spPr>
        <p:txBody>
          <a:bodyPr anchor="t" rtlCol="false" tIns="0" lIns="0" bIns="0" rIns="0">
            <a:spAutoFit/>
          </a:bodyPr>
          <a:lstStyle/>
          <a:p>
            <a:pPr algn="l" marL="0" indent="0" lvl="0">
              <a:lnSpc>
                <a:spcPts val="19407"/>
              </a:lnSpc>
              <a:spcBef>
                <a:spcPct val="0"/>
              </a:spcBef>
            </a:pPr>
            <a:r>
              <a:rPr lang="en-US" sz="16173">
                <a:solidFill>
                  <a:srgbClr val="000000"/>
                </a:solidFill>
                <a:latin typeface="Clear Sans Regular"/>
              </a:rPr>
              <a:t>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253381" y="1079499"/>
            <a:ext cx="8771798" cy="1006476"/>
            <a:chOff x="0" y="0"/>
            <a:chExt cx="11695731" cy="13419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13800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ADS1115 functions as an analog to digital converter (ADC), this component is used to change analog signal to digital, so it can be processed by the processor. </a:t>
              </a:r>
            </a:p>
          </p:txBody>
        </p:sp>
      </p:grpSp>
      <p:grpSp>
        <p:nvGrpSpPr>
          <p:cNvPr name="Group 6" id="6"/>
          <p:cNvGrpSpPr/>
          <p:nvPr/>
        </p:nvGrpSpPr>
        <p:grpSpPr>
          <a:xfrm rot="0">
            <a:off x="8239830" y="2443929"/>
            <a:ext cx="8771798" cy="1358901"/>
            <a:chOff x="0" y="0"/>
            <a:chExt cx="11695731" cy="1811867"/>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8" id="8"/>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Bold"/>
                </a:rPr>
                <a:t>Raspberry Pi functions as a processor, which in this device functions to process the signal processing from ADS1115. Raspberry Pi also functions as a GUI so that the pH reading can be displayed on LCD monitor.</a:t>
              </a:r>
            </a:p>
          </p:txBody>
        </p:sp>
      </p:grpSp>
      <p:grpSp>
        <p:nvGrpSpPr>
          <p:cNvPr name="Group 9" id="9"/>
          <p:cNvGrpSpPr/>
          <p:nvPr/>
        </p:nvGrpSpPr>
        <p:grpSpPr>
          <a:xfrm rot="0">
            <a:off x="8253381" y="4166326"/>
            <a:ext cx="8771798" cy="654051"/>
            <a:chOff x="0" y="0"/>
            <a:chExt cx="11695731" cy="872067"/>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1" id="11"/>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We will be using similar functionality in our project to sense pH of water in the aquarium.</a:t>
              </a:r>
            </a:p>
          </p:txBody>
        </p:sp>
      </p:grpSp>
      <p:pic>
        <p:nvPicPr>
          <p:cNvPr name="Picture 12" id="12"/>
          <p:cNvPicPr>
            <a:picLocks noChangeAspect="true"/>
          </p:cNvPicPr>
          <p:nvPr/>
        </p:nvPicPr>
        <p:blipFill>
          <a:blip r:embed="rId6"/>
          <a:srcRect l="0" t="10508" r="12146" b="10508"/>
          <a:stretch>
            <a:fillRect/>
          </a:stretch>
        </p:blipFill>
        <p:spPr>
          <a:xfrm flipH="false" flipV="false" rot="0">
            <a:off x="2676820" y="6277702"/>
            <a:ext cx="12934360" cy="2556231"/>
          </a:xfrm>
          <a:prstGeom prst="rect">
            <a:avLst/>
          </a:prstGeom>
        </p:spPr>
      </p:pic>
      <p:sp>
        <p:nvSpPr>
          <p:cNvPr name="TextBox 13" id="13"/>
          <p:cNvSpPr txBox="true"/>
          <p:nvPr/>
        </p:nvSpPr>
        <p:spPr>
          <a:xfrm rot="0">
            <a:off x="2151998" y="1038225"/>
            <a:ext cx="5059131"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Literature Review</a:t>
            </a:r>
          </a:p>
        </p:txBody>
      </p:sp>
      <p:sp>
        <p:nvSpPr>
          <p:cNvPr name="TextBox 14" id="14"/>
          <p:cNvSpPr txBox="true"/>
          <p:nvPr/>
        </p:nvSpPr>
        <p:spPr>
          <a:xfrm rot="0">
            <a:off x="1405030" y="3528027"/>
            <a:ext cx="4612734" cy="965324"/>
          </a:xfrm>
          <a:prstGeom prst="rect">
            <a:avLst/>
          </a:prstGeom>
        </p:spPr>
        <p:txBody>
          <a:bodyPr anchor="t" rtlCol="false" tIns="0" lIns="0" bIns="0" rIns="0">
            <a:spAutoFit/>
          </a:bodyPr>
          <a:lstStyle/>
          <a:p>
            <a:pPr algn="l" marL="0" indent="0" lvl="0">
              <a:lnSpc>
                <a:spcPts val="2587"/>
              </a:lnSpc>
              <a:spcBef>
                <a:spcPct val="0"/>
              </a:spcBef>
            </a:pPr>
            <a:r>
              <a:rPr lang="en-US" sz="1990" u="sng">
                <a:solidFill>
                  <a:srgbClr val="000000"/>
                </a:solidFill>
                <a:latin typeface="Clear Sans Regular"/>
              </a:rPr>
              <a:t>https://www.ijitee.org/wp-content/uploads/papers/v9i1/L37201081219.pdf</a:t>
            </a:r>
          </a:p>
        </p:txBody>
      </p:sp>
      <p:sp>
        <p:nvSpPr>
          <p:cNvPr name="TextBox 15" id="15"/>
          <p:cNvSpPr txBox="true"/>
          <p:nvPr/>
        </p:nvSpPr>
        <p:spPr>
          <a:xfrm rot="0">
            <a:off x="706246" y="689180"/>
            <a:ext cx="1005330" cy="2454070"/>
          </a:xfrm>
          <a:prstGeom prst="rect">
            <a:avLst/>
          </a:prstGeom>
        </p:spPr>
        <p:txBody>
          <a:bodyPr anchor="t" rtlCol="false" tIns="0" lIns="0" bIns="0" rIns="0">
            <a:spAutoFit/>
          </a:bodyPr>
          <a:lstStyle/>
          <a:p>
            <a:pPr algn="l" marL="0" indent="0" lvl="0">
              <a:lnSpc>
                <a:spcPts val="19407"/>
              </a:lnSpc>
              <a:spcBef>
                <a:spcPct val="0"/>
              </a:spcBef>
            </a:pPr>
            <a:r>
              <a:rPr lang="en-US" sz="16173">
                <a:solidFill>
                  <a:srgbClr val="000000"/>
                </a:solidFill>
                <a:latin typeface="Clear Sans Regular"/>
              </a:rPr>
              <a:t>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253381" y="1079499"/>
            <a:ext cx="8771798" cy="1358901"/>
            <a:chOff x="0" y="0"/>
            <a:chExt cx="11695731" cy="18118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18499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The main idea to use socket programming is because it is efficient way </a:t>
              </a:r>
              <a:r>
                <a:rPr lang="en-US" sz="1999">
                  <a:solidFill>
                    <a:srgbClr val="000000"/>
                  </a:solidFill>
                  <a:latin typeface="Clear Sans Regular"/>
                </a:rPr>
                <a:t>of communication for a client server based platform where we just need to export data as requested by the client.</a:t>
              </a:r>
            </a:p>
            <a:p>
              <a:pPr>
                <a:lnSpc>
                  <a:spcPts val="2799"/>
                </a:lnSpc>
              </a:pPr>
            </a:p>
          </p:txBody>
        </p:sp>
      </p:grpSp>
      <p:grpSp>
        <p:nvGrpSpPr>
          <p:cNvPr name="Group 6" id="6"/>
          <p:cNvGrpSpPr/>
          <p:nvPr/>
        </p:nvGrpSpPr>
        <p:grpSpPr>
          <a:xfrm rot="0">
            <a:off x="8239830" y="2443929"/>
            <a:ext cx="8771798" cy="2768601"/>
            <a:chOff x="0" y="0"/>
            <a:chExt cx="11695731" cy="3691467"/>
          </a:xfrm>
        </p:grpSpPr>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8" id="8"/>
            <p:cNvSpPr txBox="true"/>
            <p:nvPr/>
          </p:nvSpPr>
          <p:spPr>
            <a:xfrm rot="0">
              <a:off x="1093551" y="-38100"/>
              <a:ext cx="10602180" cy="37295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basically our raspberry pi will act as a server and will provide the </a:t>
              </a:r>
            </a:p>
            <a:p>
              <a:pPr>
                <a:lnSpc>
                  <a:spcPts val="2799"/>
                </a:lnSpc>
              </a:pPr>
              <a:r>
                <a:rPr lang="en-US" sz="1999">
                  <a:solidFill>
                    <a:srgbClr val="000000"/>
                  </a:solidFill>
                  <a:latin typeface="Clear Sans Regular"/>
                </a:rPr>
                <a:t>data collected by the sensors and then we will establish connection that will use UDP and TCP as communication protocol between Raspberry pi and our pc over a local port and ip and after using the server's bind() method which binds it to a specific IP and port so that it can listen to incoming requests on that IP and port will exchange the data and continue further analysis.</a:t>
              </a:r>
            </a:p>
            <a:p>
              <a:pPr>
                <a:lnSpc>
                  <a:spcPts val="2799"/>
                </a:lnSpc>
              </a:pPr>
            </a:p>
          </p:txBody>
        </p:sp>
      </p:grpSp>
      <p:grpSp>
        <p:nvGrpSpPr>
          <p:cNvPr name="Group 9" id="9"/>
          <p:cNvGrpSpPr/>
          <p:nvPr/>
        </p:nvGrpSpPr>
        <p:grpSpPr>
          <a:xfrm rot="0">
            <a:off x="8239830" y="5222055"/>
            <a:ext cx="8771798" cy="654051"/>
            <a:chOff x="0" y="0"/>
            <a:chExt cx="11695731" cy="872067"/>
          </a:xfrm>
        </p:grpSpPr>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1" id="11"/>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Bold"/>
                </a:rPr>
                <a:t>[Changes] : I</a:t>
              </a:r>
              <a:r>
                <a:rPr lang="en-US" sz="1999">
                  <a:solidFill>
                    <a:srgbClr val="000000"/>
                  </a:solidFill>
                  <a:latin typeface="Clear Sans Regular Bold"/>
                </a:rPr>
                <a:t>mplementing protocol in python using socket library</a:t>
              </a:r>
            </a:p>
            <a:p>
              <a:pPr>
                <a:lnSpc>
                  <a:spcPts val="2799"/>
                </a:lnSpc>
              </a:pPr>
            </a:p>
          </p:txBody>
        </p:sp>
      </p:grpSp>
      <p:grpSp>
        <p:nvGrpSpPr>
          <p:cNvPr name="Group 12" id="12"/>
          <p:cNvGrpSpPr/>
          <p:nvPr/>
        </p:nvGrpSpPr>
        <p:grpSpPr>
          <a:xfrm rot="0">
            <a:off x="8239830" y="5885630"/>
            <a:ext cx="8771798" cy="1711326"/>
            <a:chOff x="0" y="0"/>
            <a:chExt cx="11695731" cy="2281767"/>
          </a:xfrm>
        </p:grpSpPr>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14" id="14"/>
            <p:cNvSpPr txBox="true"/>
            <p:nvPr/>
          </p:nvSpPr>
          <p:spPr>
            <a:xfrm rot="0">
              <a:off x="1093551" y="-38100"/>
              <a:ext cx="10602180" cy="23198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Socket programming : A socket is a communications connection point (endpoint) that you can name and address in a network. Socket programming shows how to use socket APIs to establish communication links between remote and local processes.</a:t>
              </a:r>
            </a:p>
            <a:p>
              <a:pPr>
                <a:lnSpc>
                  <a:spcPts val="2799"/>
                </a:lnSpc>
              </a:pPr>
            </a:p>
          </p:txBody>
        </p:sp>
      </p:grpSp>
      <p:pic>
        <p:nvPicPr>
          <p:cNvPr name="Picture 15" id="15"/>
          <p:cNvPicPr>
            <a:picLocks noChangeAspect="true"/>
          </p:cNvPicPr>
          <p:nvPr/>
        </p:nvPicPr>
        <p:blipFill>
          <a:blip r:embed="rId6"/>
          <a:srcRect l="0" t="0" r="0" b="0"/>
          <a:stretch>
            <a:fillRect/>
          </a:stretch>
        </p:blipFill>
        <p:spPr>
          <a:xfrm flipH="false" flipV="false" rot="0">
            <a:off x="354501" y="5876105"/>
            <a:ext cx="7242003" cy="3090824"/>
          </a:xfrm>
          <a:prstGeom prst="rect">
            <a:avLst/>
          </a:prstGeom>
        </p:spPr>
      </p:pic>
      <p:pic>
        <p:nvPicPr>
          <p:cNvPr name="Picture 16" id="16"/>
          <p:cNvPicPr>
            <a:picLocks noChangeAspect="true"/>
          </p:cNvPicPr>
          <p:nvPr/>
        </p:nvPicPr>
        <p:blipFill>
          <a:blip r:embed="rId7"/>
          <a:srcRect l="0" t="0" r="0" b="0"/>
          <a:stretch>
            <a:fillRect/>
          </a:stretch>
        </p:blipFill>
        <p:spPr>
          <a:xfrm flipH="false" flipV="false" rot="0">
            <a:off x="9876793" y="7596956"/>
            <a:ext cx="5772623" cy="2439536"/>
          </a:xfrm>
          <a:prstGeom prst="rect">
            <a:avLst/>
          </a:prstGeom>
        </p:spPr>
      </p:pic>
      <p:sp>
        <p:nvSpPr>
          <p:cNvPr name="TextBox 17" id="17"/>
          <p:cNvSpPr txBox="true"/>
          <p:nvPr/>
        </p:nvSpPr>
        <p:spPr>
          <a:xfrm rot="0">
            <a:off x="2151998" y="1038225"/>
            <a:ext cx="5059131"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Literature Review</a:t>
            </a:r>
          </a:p>
        </p:txBody>
      </p:sp>
      <p:sp>
        <p:nvSpPr>
          <p:cNvPr name="TextBox 18" id="18"/>
          <p:cNvSpPr txBox="true"/>
          <p:nvPr/>
        </p:nvSpPr>
        <p:spPr>
          <a:xfrm rot="0">
            <a:off x="1208910" y="3350289"/>
            <a:ext cx="5533183" cy="1613024"/>
          </a:xfrm>
          <a:prstGeom prst="rect">
            <a:avLst/>
          </a:prstGeom>
        </p:spPr>
        <p:txBody>
          <a:bodyPr anchor="t" rtlCol="false" tIns="0" lIns="0" bIns="0" rIns="0">
            <a:spAutoFit/>
          </a:bodyPr>
          <a:lstStyle/>
          <a:p>
            <a:pPr algn="l" marL="0" indent="0" lvl="0">
              <a:lnSpc>
                <a:spcPts val="2587"/>
              </a:lnSpc>
              <a:spcBef>
                <a:spcPct val="0"/>
              </a:spcBef>
            </a:pPr>
            <a:r>
              <a:rPr lang="en-US" sz="1990" u="sng">
                <a:solidFill>
                  <a:srgbClr val="000000"/>
                </a:solidFill>
                <a:latin typeface="Clear Sans Regular"/>
              </a:rPr>
              <a:t>https://www.researchgate.net/publication/322221902_Design_and_Implementation_of_Client-Server_Based_Application_Using_Socket_Programming_in_a_Distributed_Computing_Environment</a:t>
            </a:r>
          </a:p>
        </p:txBody>
      </p:sp>
      <p:sp>
        <p:nvSpPr>
          <p:cNvPr name="TextBox 19" id="19"/>
          <p:cNvSpPr txBox="true"/>
          <p:nvPr/>
        </p:nvSpPr>
        <p:spPr>
          <a:xfrm rot="0">
            <a:off x="706246" y="689180"/>
            <a:ext cx="1005330" cy="2454070"/>
          </a:xfrm>
          <a:prstGeom prst="rect">
            <a:avLst/>
          </a:prstGeom>
        </p:spPr>
        <p:txBody>
          <a:bodyPr anchor="t" rtlCol="false" tIns="0" lIns="0" bIns="0" rIns="0">
            <a:spAutoFit/>
          </a:bodyPr>
          <a:lstStyle/>
          <a:p>
            <a:pPr algn="l" marL="0" indent="0" lvl="0">
              <a:lnSpc>
                <a:spcPts val="19407"/>
              </a:lnSpc>
              <a:spcBef>
                <a:spcPct val="0"/>
              </a:spcBef>
            </a:pPr>
            <a:r>
              <a:rPr lang="en-US" sz="16173">
                <a:solidFill>
                  <a:srgbClr val="000000"/>
                </a:solidFill>
                <a:latin typeface="Clear Sans Regular"/>
              </a:rPr>
              <a:t>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5143500" y="4763377"/>
            <a:ext cx="10287000" cy="760245"/>
          </a:xfrm>
          <a:prstGeom prst="rect">
            <a:avLst/>
          </a:prstGeom>
        </p:spPr>
      </p:pic>
      <p:grpSp>
        <p:nvGrpSpPr>
          <p:cNvPr name="Group 3" id="3"/>
          <p:cNvGrpSpPr/>
          <p:nvPr/>
        </p:nvGrpSpPr>
        <p:grpSpPr>
          <a:xfrm rot="0">
            <a:off x="8253381" y="1079499"/>
            <a:ext cx="8771798" cy="654051"/>
            <a:chOff x="0" y="0"/>
            <a:chExt cx="11695731" cy="872067"/>
          </a:xfrm>
        </p:grpSpPr>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226" y="-226"/>
              <a:ext cx="532260" cy="532712"/>
            </a:xfrm>
            <a:prstGeom prst="rect">
              <a:avLst/>
            </a:prstGeom>
          </p:spPr>
        </p:pic>
        <p:sp>
          <p:nvSpPr>
            <p:cNvPr name="TextBox 5" id="5"/>
            <p:cNvSpPr txBox="true"/>
            <p:nvPr/>
          </p:nvSpPr>
          <p:spPr>
            <a:xfrm rot="0">
              <a:off x="1093551" y="-38100"/>
              <a:ext cx="10602180" cy="910167"/>
            </a:xfrm>
            <a:prstGeom prst="rect">
              <a:avLst/>
            </a:prstGeom>
          </p:spPr>
          <p:txBody>
            <a:bodyPr anchor="t" rtlCol="false" tIns="0" lIns="0" bIns="0" rIns="0">
              <a:spAutoFit/>
            </a:bodyPr>
            <a:lstStyle/>
            <a:p>
              <a:pPr>
                <a:lnSpc>
                  <a:spcPts val="2799"/>
                </a:lnSpc>
              </a:pPr>
              <a:r>
                <a:rPr lang="en-US" sz="1999">
                  <a:solidFill>
                    <a:srgbClr val="000000"/>
                  </a:solidFill>
                  <a:latin typeface="Clear Sans Regular"/>
                </a:rPr>
                <a:t>Extending the idea of using gui with a web page/application.</a:t>
              </a:r>
            </a:p>
            <a:p>
              <a:pPr>
                <a:lnSpc>
                  <a:spcPts val="2799"/>
                </a:lnSpc>
              </a:pPr>
            </a:p>
          </p:txBody>
        </p:sp>
      </p:grpSp>
      <p:pic>
        <p:nvPicPr>
          <p:cNvPr name="Picture 6" id="6"/>
          <p:cNvPicPr>
            <a:picLocks noChangeAspect="true"/>
          </p:cNvPicPr>
          <p:nvPr/>
        </p:nvPicPr>
        <p:blipFill>
          <a:blip r:embed="rId6"/>
          <a:srcRect l="0" t="0" r="0" b="0"/>
          <a:stretch>
            <a:fillRect/>
          </a:stretch>
        </p:blipFill>
        <p:spPr>
          <a:xfrm flipH="false" flipV="false" rot="0">
            <a:off x="354501" y="5876105"/>
            <a:ext cx="7242003" cy="309082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9103344" y="2085975"/>
            <a:ext cx="7071872" cy="7524750"/>
          </a:xfrm>
          <a:prstGeom prst="rect">
            <a:avLst/>
          </a:prstGeom>
        </p:spPr>
      </p:pic>
      <p:sp>
        <p:nvSpPr>
          <p:cNvPr name="TextBox 8" id="8"/>
          <p:cNvSpPr txBox="true"/>
          <p:nvPr/>
        </p:nvSpPr>
        <p:spPr>
          <a:xfrm rot="0">
            <a:off x="2151998" y="1038225"/>
            <a:ext cx="5059131" cy="210502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000000"/>
                </a:solidFill>
                <a:latin typeface="Hammersmith One"/>
              </a:rPr>
              <a:t>Literature Review</a:t>
            </a:r>
          </a:p>
        </p:txBody>
      </p:sp>
      <p:sp>
        <p:nvSpPr>
          <p:cNvPr name="TextBox 9" id="9"/>
          <p:cNvSpPr txBox="true"/>
          <p:nvPr/>
        </p:nvSpPr>
        <p:spPr>
          <a:xfrm rot="0">
            <a:off x="1208910" y="3522918"/>
            <a:ext cx="5533183" cy="965324"/>
          </a:xfrm>
          <a:prstGeom prst="rect">
            <a:avLst/>
          </a:prstGeom>
        </p:spPr>
        <p:txBody>
          <a:bodyPr anchor="t" rtlCol="false" tIns="0" lIns="0" bIns="0" rIns="0">
            <a:spAutoFit/>
          </a:bodyPr>
          <a:lstStyle/>
          <a:p>
            <a:pPr algn="l" marL="0" indent="0" lvl="0">
              <a:lnSpc>
                <a:spcPts val="2587"/>
              </a:lnSpc>
              <a:spcBef>
                <a:spcPct val="0"/>
              </a:spcBef>
            </a:pPr>
            <a:r>
              <a:rPr lang="en-US" sz="1990" u="sng">
                <a:solidFill>
                  <a:srgbClr val="000000"/>
                </a:solidFill>
                <a:latin typeface="Clear Sans Regular"/>
              </a:rPr>
              <a:t>https://www.ijraset.com/research-paper/realtime-chat-application-using-client-server-architecture</a:t>
            </a:r>
          </a:p>
        </p:txBody>
      </p:sp>
      <p:sp>
        <p:nvSpPr>
          <p:cNvPr name="TextBox 10" id="10"/>
          <p:cNvSpPr txBox="true"/>
          <p:nvPr/>
        </p:nvSpPr>
        <p:spPr>
          <a:xfrm rot="0">
            <a:off x="706246" y="689180"/>
            <a:ext cx="1005330" cy="2454070"/>
          </a:xfrm>
          <a:prstGeom prst="rect">
            <a:avLst/>
          </a:prstGeom>
        </p:spPr>
        <p:txBody>
          <a:bodyPr anchor="t" rtlCol="false" tIns="0" lIns="0" bIns="0" rIns="0">
            <a:spAutoFit/>
          </a:bodyPr>
          <a:lstStyle/>
          <a:p>
            <a:pPr algn="l" marL="0" indent="0" lvl="0">
              <a:lnSpc>
                <a:spcPts val="19407"/>
              </a:lnSpc>
              <a:spcBef>
                <a:spcPct val="0"/>
              </a:spcBef>
            </a:pPr>
            <a:r>
              <a:rPr lang="en-US" sz="16173">
                <a:solidFill>
                  <a:srgbClr val="000000"/>
                </a:solidFill>
                <a:latin typeface="Clear Sans Regular"/>
              </a:rPr>
              <a:t>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DAFOkUjo4JU</dc:identifier>
  <dcterms:modified xsi:type="dcterms:W3CDTF">2011-08-01T06:04:30Z</dcterms:modified>
  <cp:revision>1</cp:revision>
  <dc:title>Yellow Professional Gradient App Development Onboarding Culture Playbook Company Presentation</dc:title>
</cp:coreProperties>
</file>